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22" r:id="rId3"/>
    <p:sldId id="285" r:id="rId4"/>
    <p:sldId id="289" r:id="rId5"/>
    <p:sldId id="320" r:id="rId6"/>
    <p:sldId id="323" r:id="rId7"/>
    <p:sldId id="311" r:id="rId8"/>
    <p:sldId id="326" r:id="rId9"/>
    <p:sldId id="312" r:id="rId10"/>
    <p:sldId id="294" r:id="rId11"/>
    <p:sldId id="314" r:id="rId12"/>
    <p:sldId id="313" r:id="rId13"/>
    <p:sldId id="309" r:id="rId14"/>
    <p:sldId id="327" r:id="rId15"/>
    <p:sldId id="298" r:id="rId16"/>
    <p:sldId id="317" r:id="rId17"/>
    <p:sldId id="318" r:id="rId18"/>
    <p:sldId id="338" r:id="rId19"/>
    <p:sldId id="288" r:id="rId20"/>
    <p:sldId id="305" r:id="rId21"/>
    <p:sldId id="328" r:id="rId22"/>
    <p:sldId id="296" r:id="rId23"/>
    <p:sldId id="331" r:id="rId24"/>
    <p:sldId id="330" r:id="rId25"/>
    <p:sldId id="319" r:id="rId26"/>
    <p:sldId id="335" r:id="rId27"/>
    <p:sldId id="340" r:id="rId28"/>
    <p:sldId id="324" r:id="rId29"/>
    <p:sldId id="325" r:id="rId30"/>
    <p:sldId id="337" r:id="rId31"/>
    <p:sldId id="336" r:id="rId32"/>
    <p:sldId id="341" r:id="rId33"/>
    <p:sldId id="329" r:id="rId34"/>
    <p:sldId id="332" r:id="rId35"/>
    <p:sldId id="333" r:id="rId36"/>
    <p:sldId id="334" r:id="rId37"/>
    <p:sldId id="321" r:id="rId38"/>
    <p:sldId id="297" r:id="rId39"/>
  </p:sldIdLst>
  <p:sldSz cx="12192000" cy="6858000"/>
  <p:notesSz cx="6797675" cy="9928225"/>
  <p:embeddedFontLst>
    <p:embeddedFont>
      <p:font typeface="Tahoma" panose="020B0604030504040204" pitchFamily="34" charset="0"/>
      <p:regular r:id="rId42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Akrobat ExtraBold" panose="020B0604020202020204" charset="-52"/>
      <p:bold r:id="rId46"/>
    </p:embeddedFont>
    <p:embeddedFont>
      <p:font typeface="Akrobat" panose="020B0604020202020204" charset="-52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74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C8A"/>
    <a:srgbClr val="2E3192"/>
    <a:srgbClr val="59C9F4"/>
    <a:srgbClr val="158FD3"/>
    <a:srgbClr val="01AFF5"/>
    <a:srgbClr val="05AEEE"/>
    <a:srgbClr val="04AFEF"/>
    <a:srgbClr val="1E4592"/>
    <a:srgbClr val="14C6FF"/>
    <a:srgbClr val="3A6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5320" autoAdjust="0"/>
  </p:normalViewPr>
  <p:slideViewPr>
    <p:cSldViewPr snapToGrid="0">
      <p:cViewPr>
        <p:scale>
          <a:sx n="66" d="100"/>
          <a:sy n="66" d="100"/>
        </p:scale>
        <p:origin x="1266" y="648"/>
      </p:cViewPr>
      <p:guideLst>
        <p:guide orient="horz" pos="232"/>
        <p:guide pos="3863"/>
        <p:guide orient="horz" pos="2115"/>
        <p:guide orient="horz" pos="4110"/>
        <p:guide pos="189"/>
        <p:guide pos="7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A78CE-86C7-462A-8E25-2AA1784E174D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12DA5-BD0C-4C37-9923-23FD187CB6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21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2F54E-CD04-472B-832E-658D777EBA1F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4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99519-EC30-4C82-957F-1D6B0013EF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9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8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2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4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8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1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82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9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8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3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995E7-3CE2-4D7C-AA73-0725F456A68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4CE90-FCD5-41B9-A0AD-D0A86AE32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3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https://postupi.online/" TargetMode="Externa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aureate.duma.tomsk.ru/" TargetMode="External"/><Relationship Id="rId4" Type="http://schemas.openxmlformats.org/officeDocument/2006/relationships/hyperlink" Target="https://duma.tomsk.ru/upload/files/1832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1330643" y="1545299"/>
            <a:ext cx="998505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4400" dirty="0">
                <a:solidFill>
                  <a:srgbClr val="1E3C8A"/>
                </a:solidFill>
                <a:latin typeface="Akrobat ExtraBold" panose="00000900000000000000" pitchFamily="2" charset="-52"/>
              </a:rPr>
              <a:t>Бесплатные возможности углубленного обучения и участия в олимпиадном движении для способных и мотивированных обучающихся школ ЗАТО Северск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30643" y="4697326"/>
            <a:ext cx="64358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1E3C8A"/>
                </a:solidFill>
                <a:latin typeface="Akrobat" panose="00000600000000000000" pitchFamily="2" charset="-52"/>
                <a:cs typeface="Arial" panose="020B0604020202020204" pitchFamily="34" charset="0"/>
              </a:rPr>
              <a:t>Колодникова Наталья Владимировна</a:t>
            </a:r>
            <a:endParaRPr lang="ru-RU" sz="2800" b="1" dirty="0">
              <a:solidFill>
                <a:srgbClr val="1E3C8A"/>
              </a:solidFill>
              <a:latin typeface="Akrobat" panose="00000600000000000000" pitchFamily="2" charset="-52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1E3C8A"/>
                </a:solidFill>
                <a:latin typeface="Akrobat" panose="00000600000000000000" pitchFamily="2" charset="-52"/>
                <a:cs typeface="Arial" panose="020B0604020202020204" pitchFamily="34" charset="0"/>
              </a:rPr>
              <a:t>старший методист МАУ ЗАТО Северск «РЦО»</a:t>
            </a:r>
          </a:p>
          <a:p>
            <a:pPr>
              <a:defRPr/>
            </a:pPr>
            <a:r>
              <a:rPr lang="ru-RU" sz="2000" b="1" dirty="0">
                <a:solidFill>
                  <a:srgbClr val="1E3C8A"/>
                </a:solidFill>
                <a:latin typeface="Akrobat" panose="00000600000000000000" pitchFamily="2" charset="-52"/>
                <a:cs typeface="Arial" panose="020B0604020202020204" pitchFamily="34" charset="0"/>
              </a:rPr>
              <a:t>к</a:t>
            </a:r>
            <a:r>
              <a:rPr lang="ru-RU" sz="2000" b="1" dirty="0" smtClean="0">
                <a:solidFill>
                  <a:srgbClr val="1E3C8A"/>
                </a:solidFill>
                <a:latin typeface="Akrobat" panose="00000600000000000000" pitchFamily="2" charset="-52"/>
                <a:cs typeface="Arial" panose="020B0604020202020204" pitchFamily="34" charset="0"/>
              </a:rPr>
              <a:t>андидат технических наук</a:t>
            </a:r>
            <a:endParaRPr lang="ru-RU" sz="2400" b="1" dirty="0">
              <a:solidFill>
                <a:srgbClr val="1E3C8A"/>
              </a:solidFill>
              <a:latin typeface="Akrobat" panose="000006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99" y="-289008"/>
            <a:ext cx="3193688" cy="24600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89" y="368300"/>
            <a:ext cx="1338474" cy="114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8107229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Образовательные программы: </a:t>
            </a:r>
            <a:r>
              <a:rPr lang="ru-RU" dirty="0" err="1" smtClean="0">
                <a:solidFill>
                  <a:srgbClr val="2E3192"/>
                </a:solidFill>
              </a:rPr>
              <a:t>Лекториум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40" y="1359430"/>
            <a:ext cx="7768937" cy="49953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9042111" y="3842545"/>
            <a:ext cx="2211639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https://sochisirius.ru/video_lectures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13" y="4573360"/>
            <a:ext cx="1775782" cy="1781384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0921195" y="5428343"/>
            <a:ext cx="2859314" cy="2859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282170"/>
            <a:ext cx="7220284" cy="9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Томский региональный центр развития талантов «Пульсар»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22" name="TextBox 43"/>
          <p:cNvSpPr txBox="1">
            <a:spLocks noChangeArrowheads="1"/>
          </p:cNvSpPr>
          <p:nvPr/>
        </p:nvSpPr>
        <p:spPr bwMode="auto">
          <a:xfrm>
            <a:off x="354080" y="1638238"/>
            <a:ext cx="11677675" cy="45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«Олимпиадный прорыв: ОБЖ», целевая аудитория 11-17 лет. </a:t>
            </a:r>
            <a:r>
              <a:rPr lang="ru-RU" sz="2000" b="1" dirty="0">
                <a:latin typeface="Akrobat" panose="020B0604020202020204" charset="-52"/>
              </a:rPr>
              <a:t>Срок проведения: октябрь </a:t>
            </a:r>
            <a:r>
              <a:rPr lang="ru-RU" sz="2000" b="1" dirty="0" smtClean="0">
                <a:latin typeface="Akrobat" panose="020B0604020202020204" charset="-52"/>
              </a:rPr>
              <a:t>2023 - апрель 2024;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«Центр олимпиадной подготовки: биология, география, искусство», </a:t>
            </a:r>
            <a:r>
              <a:rPr lang="ru-RU" sz="2000" b="1" dirty="0">
                <a:latin typeface="Akrobat" panose="020B0604020202020204" charset="-52"/>
              </a:rPr>
              <a:t>целевая аудитория </a:t>
            </a:r>
            <a:r>
              <a:rPr lang="ru-RU" sz="2000" b="1" dirty="0" smtClean="0">
                <a:latin typeface="Akrobat" panose="020B0604020202020204" charset="-52"/>
              </a:rPr>
              <a:t>16-18 </a:t>
            </a:r>
            <a:r>
              <a:rPr lang="ru-RU" sz="2000" b="1" dirty="0">
                <a:latin typeface="Akrobat" panose="020B0604020202020204" charset="-52"/>
              </a:rPr>
              <a:t>лет</a:t>
            </a:r>
            <a:r>
              <a:rPr lang="ru-RU" sz="2000" b="1" dirty="0" smtClean="0">
                <a:latin typeface="Akrobat" panose="020B0604020202020204" charset="-52"/>
              </a:rPr>
              <a:t>.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Срок </a:t>
            </a:r>
            <a:r>
              <a:rPr lang="ru-RU" sz="2000" b="1" dirty="0">
                <a:latin typeface="Akrobat" panose="020B0604020202020204" charset="-52"/>
              </a:rPr>
              <a:t>проведения: октябрь </a:t>
            </a:r>
            <a:r>
              <a:rPr lang="ru-RU" sz="2000" b="1" dirty="0" smtClean="0">
                <a:latin typeface="Akrobat" panose="020B0604020202020204" charset="-52"/>
              </a:rPr>
              <a:t>2023 - апрель </a:t>
            </a:r>
            <a:r>
              <a:rPr lang="ru-RU" sz="2000" b="1" dirty="0">
                <a:latin typeface="Akrobat" panose="020B0604020202020204" charset="-52"/>
              </a:rPr>
              <a:t>2024</a:t>
            </a:r>
            <a:r>
              <a:rPr lang="ru-RU" sz="2000" b="1" dirty="0" smtClean="0">
                <a:latin typeface="Akrobat" panose="020B0604020202020204" charset="-52"/>
              </a:rPr>
              <a:t>;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«Школа социально-экономических наук «Олимп</a:t>
            </a:r>
            <a:r>
              <a:rPr lang="en-US" sz="2000" b="1" dirty="0" smtClean="0">
                <a:latin typeface="Akrobat" panose="020B0604020202020204" charset="-52"/>
              </a:rPr>
              <a:t>&amp;</a:t>
            </a:r>
            <a:r>
              <a:rPr lang="ru-RU" sz="2000" b="1" dirty="0" smtClean="0">
                <a:latin typeface="Akrobat" panose="020B0604020202020204" charset="-52"/>
              </a:rPr>
              <a:t>УМ», </a:t>
            </a:r>
            <a:r>
              <a:rPr lang="ru-RU" sz="2000" b="1" dirty="0">
                <a:latin typeface="Akrobat" panose="020B0604020202020204" charset="-52"/>
              </a:rPr>
              <a:t>целевая аудитория 16-18 </a:t>
            </a:r>
            <a:r>
              <a:rPr lang="ru-RU" sz="2000" b="1" dirty="0" smtClean="0">
                <a:latin typeface="Akrobat" panose="020B0604020202020204" charset="-52"/>
              </a:rPr>
              <a:t>лет.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Срок </a:t>
            </a:r>
            <a:r>
              <a:rPr lang="ru-RU" sz="2000" b="1" dirty="0">
                <a:latin typeface="Akrobat" panose="020B0604020202020204" charset="-52"/>
              </a:rPr>
              <a:t>проведения: октябрь </a:t>
            </a:r>
            <a:r>
              <a:rPr lang="ru-RU" sz="2000" b="1" dirty="0" smtClean="0">
                <a:latin typeface="Akrobat" panose="020B0604020202020204" charset="-52"/>
              </a:rPr>
              <a:t>2023 - апрель </a:t>
            </a:r>
            <a:r>
              <a:rPr lang="ru-RU" sz="2000" b="1" dirty="0">
                <a:latin typeface="Akrobat" panose="020B0604020202020204" charset="-52"/>
              </a:rPr>
              <a:t>2024</a:t>
            </a:r>
            <a:r>
              <a:rPr lang="ru-RU" sz="2000" b="1" dirty="0" smtClean="0">
                <a:latin typeface="Akrobat" panose="020B0604020202020204" charset="-52"/>
              </a:rPr>
              <a:t>;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Сезон проектов «Большие вызовы», </a:t>
            </a:r>
            <a:r>
              <a:rPr lang="ru-RU" sz="2000" b="1" dirty="0">
                <a:latin typeface="Akrobat" panose="020B0604020202020204" charset="-52"/>
              </a:rPr>
              <a:t>целевая аудитория </a:t>
            </a:r>
            <a:r>
              <a:rPr lang="ru-RU" sz="2000" b="1" dirty="0" smtClean="0">
                <a:latin typeface="Akrobat" panose="020B0604020202020204" charset="-52"/>
              </a:rPr>
              <a:t>15-18 </a:t>
            </a:r>
            <a:r>
              <a:rPr lang="ru-RU" sz="2000" b="1" dirty="0">
                <a:latin typeface="Akrobat" panose="020B0604020202020204" charset="-52"/>
              </a:rPr>
              <a:t>лет.</a:t>
            </a:r>
            <a:br>
              <a:rPr lang="ru-RU" sz="2000" b="1" dirty="0">
                <a:latin typeface="Akrobat" panose="020B0604020202020204" charset="-52"/>
              </a:rPr>
            </a:br>
            <a:r>
              <a:rPr lang="ru-RU" sz="2000" b="1" dirty="0">
                <a:latin typeface="Akrobat" panose="020B0604020202020204" charset="-52"/>
              </a:rPr>
              <a:t>Срок проведения: октябрь </a:t>
            </a:r>
            <a:r>
              <a:rPr lang="ru-RU" sz="2000" b="1" dirty="0" smtClean="0">
                <a:latin typeface="Akrobat" panose="020B0604020202020204" charset="-52"/>
              </a:rPr>
              <a:t>2023 - февраль </a:t>
            </a:r>
            <a:r>
              <a:rPr lang="ru-RU" sz="2000" b="1" dirty="0">
                <a:latin typeface="Akrobat" panose="020B0604020202020204" charset="-52"/>
              </a:rPr>
              <a:t>2024</a:t>
            </a:r>
            <a:r>
              <a:rPr lang="ru-RU" sz="2000" b="1" dirty="0" smtClean="0">
                <a:latin typeface="Akrobat" panose="020B0604020202020204" charset="-52"/>
              </a:rPr>
              <a:t>;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Сезон проектов «</a:t>
            </a:r>
            <a:r>
              <a:rPr lang="ru-RU" sz="2000" b="1" dirty="0">
                <a:latin typeface="Akrobat" panose="020B0604020202020204" charset="-52"/>
              </a:rPr>
              <a:t>Проектируй, действуй, побеждай</a:t>
            </a:r>
            <a:r>
              <a:rPr lang="ru-RU" sz="2000" b="1" dirty="0" smtClean="0">
                <a:latin typeface="Akrobat" panose="020B0604020202020204" charset="-52"/>
              </a:rPr>
              <a:t>», </a:t>
            </a:r>
            <a:r>
              <a:rPr lang="ru-RU" sz="2000" b="1" dirty="0">
                <a:latin typeface="Akrobat" panose="020B0604020202020204" charset="-52"/>
              </a:rPr>
              <a:t>целевая аудитория </a:t>
            </a:r>
            <a:r>
              <a:rPr lang="ru-RU" sz="2000" b="1" dirty="0" smtClean="0">
                <a:latin typeface="Akrobat" panose="020B0604020202020204" charset="-52"/>
              </a:rPr>
              <a:t>16-18 </a:t>
            </a:r>
            <a:r>
              <a:rPr lang="ru-RU" sz="2000" b="1" dirty="0">
                <a:latin typeface="Akrobat" panose="020B0604020202020204" charset="-52"/>
              </a:rPr>
              <a:t>лет.</a:t>
            </a:r>
            <a:br>
              <a:rPr lang="ru-RU" sz="2000" b="1" dirty="0">
                <a:latin typeface="Akrobat" panose="020B0604020202020204" charset="-52"/>
              </a:rPr>
            </a:br>
            <a:r>
              <a:rPr lang="ru-RU" sz="2000" b="1" dirty="0">
                <a:latin typeface="Akrobat" panose="020B0604020202020204" charset="-52"/>
              </a:rPr>
              <a:t>Срок проведения: октябрь 2023 - </a:t>
            </a:r>
            <a:r>
              <a:rPr lang="ru-RU" sz="2000" b="1" dirty="0" smtClean="0">
                <a:latin typeface="Akrobat" panose="020B0604020202020204" charset="-52"/>
              </a:rPr>
              <a:t>апрель 2024;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«Триатлон: олимпиадная физика, математика, астрономия», </a:t>
            </a:r>
            <a:r>
              <a:rPr lang="ru-RU" sz="2000" b="1" dirty="0">
                <a:latin typeface="Akrobat" panose="020B0604020202020204" charset="-52"/>
              </a:rPr>
              <a:t>целевая аудитория </a:t>
            </a:r>
            <a:r>
              <a:rPr lang="ru-RU" sz="2000" b="1" dirty="0" smtClean="0">
                <a:latin typeface="Akrobat" panose="020B0604020202020204" charset="-52"/>
              </a:rPr>
              <a:t>14-17 </a:t>
            </a:r>
            <a:r>
              <a:rPr lang="ru-RU" sz="2000" b="1" dirty="0">
                <a:latin typeface="Akrobat" panose="020B0604020202020204" charset="-52"/>
              </a:rPr>
              <a:t>лет.</a:t>
            </a:r>
            <a:br>
              <a:rPr lang="ru-RU" sz="2000" b="1" dirty="0">
                <a:latin typeface="Akrobat" panose="020B0604020202020204" charset="-52"/>
              </a:rPr>
            </a:br>
            <a:r>
              <a:rPr lang="ru-RU" sz="2000" b="1" dirty="0">
                <a:latin typeface="Akrobat" panose="020B0604020202020204" charset="-52"/>
              </a:rPr>
              <a:t>Срок проведения: </a:t>
            </a:r>
            <a:r>
              <a:rPr lang="ru-RU" sz="2000" b="1" dirty="0" smtClean="0">
                <a:latin typeface="Akrobat" panose="020B0604020202020204" charset="-52"/>
              </a:rPr>
              <a:t>сентябрь </a:t>
            </a:r>
            <a:r>
              <a:rPr lang="ru-RU" sz="2000" b="1" dirty="0">
                <a:latin typeface="Akrobat" panose="020B0604020202020204" charset="-52"/>
              </a:rPr>
              <a:t>2023 - </a:t>
            </a:r>
            <a:r>
              <a:rPr lang="ru-RU" sz="2000" b="1" dirty="0" smtClean="0">
                <a:latin typeface="Akrobat" panose="020B0604020202020204" charset="-52"/>
              </a:rPr>
              <a:t>декабрь 2023.</a:t>
            </a:r>
            <a:endParaRPr lang="ru-RU" sz="2000" b="1" dirty="0">
              <a:latin typeface="Akrobat" panose="020B0604020202020204" charset="-52"/>
            </a:endParaRP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1" dirty="0">
              <a:latin typeface="Akrobat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9" y="1208560"/>
            <a:ext cx="682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latin typeface="Akrobat" panose="020B0604020202020204" charset="-52"/>
              </a:rPr>
              <a:t>Для школьников (дистанционные программы):</a:t>
            </a:r>
            <a:endParaRPr lang="ru-RU" sz="2800" b="1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236" y="4543259"/>
            <a:ext cx="1857541" cy="1857541"/>
          </a:xfrm>
          <a:prstGeom prst="rect">
            <a:avLst/>
          </a:prstGeom>
        </p:spPr>
      </p:pic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9611186" y="4165712"/>
            <a:ext cx="2211639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http://rcro.tomsk.ru/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020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282170"/>
            <a:ext cx="7220284" cy="9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Томский региональный центр развития талантов «Пульсар»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22" name="TextBox 43"/>
          <p:cNvSpPr txBox="1">
            <a:spLocks noChangeArrowheads="1"/>
          </p:cNvSpPr>
          <p:nvPr/>
        </p:nvSpPr>
        <p:spPr bwMode="auto">
          <a:xfrm>
            <a:off x="354080" y="1638236"/>
            <a:ext cx="11677675" cy="45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«Навстречу Большим вызовам», </a:t>
            </a:r>
            <a:r>
              <a:rPr lang="ru-RU" sz="2000" b="1" dirty="0">
                <a:latin typeface="Akrobat" panose="020B0604020202020204" charset="-52"/>
              </a:rPr>
              <a:t>для школьников 8-11 классов</a:t>
            </a:r>
            <a:r>
              <a:rPr lang="ru-RU" sz="2000" b="1" dirty="0" smtClean="0">
                <a:latin typeface="Akrobat" panose="020B0604020202020204" charset="-52"/>
              </a:rPr>
              <a:t>. </a:t>
            </a:r>
            <a:r>
              <a:rPr lang="ru-RU" sz="2000" b="1" dirty="0">
                <a:latin typeface="Akrobat" panose="020B0604020202020204" charset="-52"/>
              </a:rPr>
              <a:t>Срок проведения: </a:t>
            </a:r>
            <a:r>
              <a:rPr lang="ru-RU" sz="2000" b="1" dirty="0" smtClean="0">
                <a:latin typeface="Akrobat" panose="020B0604020202020204" charset="-52"/>
              </a:rPr>
              <a:t>24-30.09.2023;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«Уроки настоящего», </a:t>
            </a:r>
            <a:r>
              <a:rPr lang="ru-RU" sz="2000" b="1" dirty="0">
                <a:latin typeface="Akrobat" panose="020B0604020202020204" charset="-52"/>
              </a:rPr>
              <a:t>для школьников 7-11 классов</a:t>
            </a:r>
            <a:r>
              <a:rPr lang="ru-RU" sz="2000" b="1" dirty="0" smtClean="0">
                <a:latin typeface="Akrobat" panose="020B0604020202020204" charset="-52"/>
              </a:rPr>
              <a:t>. </a:t>
            </a:r>
            <a:r>
              <a:rPr lang="ru-RU" sz="2000" b="1" dirty="0">
                <a:latin typeface="Akrobat" panose="020B0604020202020204" charset="-52"/>
              </a:rPr>
              <a:t>Срок проведения: </a:t>
            </a:r>
            <a:r>
              <a:rPr lang="ru-RU" sz="2000" b="1" dirty="0" smtClean="0">
                <a:latin typeface="Akrobat" panose="020B0604020202020204" charset="-52"/>
              </a:rPr>
              <a:t>08-14.10.2023;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«Олимпиадный сезон: решение олимпиадных задач по химии, биологии», </a:t>
            </a:r>
            <a:r>
              <a:rPr lang="ru-RU" sz="2000" b="1" dirty="0">
                <a:latin typeface="Akrobat" panose="020B0604020202020204" charset="-52"/>
              </a:rPr>
              <a:t>для школьников 9-11 классов</a:t>
            </a:r>
            <a:r>
              <a:rPr lang="ru-RU" sz="2000" b="1" dirty="0" smtClean="0">
                <a:latin typeface="Akrobat" panose="020B0604020202020204" charset="-52"/>
              </a:rPr>
              <a:t>.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Срок </a:t>
            </a:r>
            <a:r>
              <a:rPr lang="ru-RU" sz="2000" b="1" dirty="0">
                <a:latin typeface="Akrobat" panose="020B0604020202020204" charset="-52"/>
              </a:rPr>
              <a:t>проведения: </a:t>
            </a:r>
            <a:r>
              <a:rPr lang="ru-RU" sz="2000" b="1" dirty="0" smtClean="0">
                <a:latin typeface="Akrobat" panose="020B0604020202020204" charset="-52"/>
              </a:rPr>
              <a:t>19-25.11.2023;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«Олимпиадный сезон: решение олимпиадных задач по </a:t>
            </a:r>
            <a:r>
              <a:rPr lang="ru-RU" sz="2000" b="1" dirty="0" smtClean="0">
                <a:latin typeface="Akrobat" panose="020B0604020202020204" charset="-52"/>
              </a:rPr>
              <a:t>физике, астрономии», </a:t>
            </a:r>
            <a:r>
              <a:rPr lang="ru-RU" sz="2000" b="1" dirty="0">
                <a:latin typeface="Akrobat" panose="020B0604020202020204" charset="-52"/>
              </a:rPr>
              <a:t>для школьников 9-11 классов</a:t>
            </a:r>
            <a:r>
              <a:rPr lang="ru-RU" sz="2000" b="1" dirty="0" smtClean="0">
                <a:latin typeface="Akrobat" panose="020B0604020202020204" charset="-52"/>
              </a:rPr>
              <a:t>.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Срок </a:t>
            </a:r>
            <a:r>
              <a:rPr lang="ru-RU" sz="2000" b="1" dirty="0">
                <a:latin typeface="Akrobat" panose="020B0604020202020204" charset="-52"/>
              </a:rPr>
              <a:t>проведения: </a:t>
            </a:r>
            <a:r>
              <a:rPr lang="ru-RU" sz="2000" b="1" dirty="0" smtClean="0">
                <a:latin typeface="Akrobat" panose="020B0604020202020204" charset="-52"/>
              </a:rPr>
              <a:t>19-25.11.2023;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«Проектируй, действуй, побеждай», </a:t>
            </a:r>
            <a:r>
              <a:rPr lang="ru-RU" sz="2000" b="1" dirty="0">
                <a:latin typeface="Akrobat" panose="020B0604020202020204" charset="-52"/>
              </a:rPr>
              <a:t>для школьников 9-11 классов</a:t>
            </a:r>
            <a:r>
              <a:rPr lang="ru-RU" sz="2000" b="1" dirty="0" smtClean="0">
                <a:latin typeface="Akrobat" panose="020B0604020202020204" charset="-52"/>
              </a:rPr>
              <a:t>. </a:t>
            </a:r>
            <a:r>
              <a:rPr lang="ru-RU" sz="2000" b="1" dirty="0">
                <a:latin typeface="Akrobat" panose="020B0604020202020204" charset="-52"/>
              </a:rPr>
              <a:t>Срок проведения: </a:t>
            </a:r>
            <a:r>
              <a:rPr lang="ru-RU" sz="2000" b="1" dirty="0" smtClean="0">
                <a:latin typeface="Akrobat" panose="020B0604020202020204" charset="-52"/>
              </a:rPr>
              <a:t>03-09.12.2023;</a:t>
            </a:r>
            <a:endParaRPr lang="ru-RU" sz="2000" b="1" dirty="0">
              <a:latin typeface="Akrobat" panose="020B0604020202020204" charset="-52"/>
            </a:endParaRP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«</a:t>
            </a:r>
            <a:r>
              <a:rPr lang="ru-RU" sz="2000" b="1" dirty="0" err="1" smtClean="0">
                <a:latin typeface="Akrobat" panose="020B0604020202020204" charset="-52"/>
              </a:rPr>
              <a:t>ГиперСкачок</a:t>
            </a:r>
            <a:r>
              <a:rPr lang="ru-RU" sz="2000" b="1" dirty="0" smtClean="0">
                <a:latin typeface="Akrobat" panose="020B0604020202020204" charset="-52"/>
              </a:rPr>
              <a:t>: математика, информатика», </a:t>
            </a:r>
            <a:r>
              <a:rPr lang="ru-RU" sz="2000" b="1" dirty="0">
                <a:latin typeface="Akrobat" panose="020B0604020202020204" charset="-52"/>
              </a:rPr>
              <a:t>для школьников 8-11 </a:t>
            </a:r>
            <a:r>
              <a:rPr lang="ru-RU" sz="2000" b="1" dirty="0" smtClean="0">
                <a:latin typeface="Akrobat" panose="020B0604020202020204" charset="-52"/>
              </a:rPr>
              <a:t>классов. </a:t>
            </a:r>
            <a:r>
              <a:rPr lang="ru-RU" sz="2000" b="1" dirty="0">
                <a:latin typeface="Akrobat" panose="020B0604020202020204" charset="-52"/>
              </a:rPr>
              <a:t>Срок проведения: </a:t>
            </a:r>
            <a:r>
              <a:rPr lang="ru-RU" sz="2000" b="1" dirty="0" smtClean="0">
                <a:latin typeface="Akrobat" panose="020B0604020202020204" charset="-52"/>
              </a:rPr>
              <a:t>10-16.12.2023;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«Олимпиадный сезон: решение олимпиадных задач по </a:t>
            </a:r>
            <a:r>
              <a:rPr lang="ru-RU" sz="2000" b="1" dirty="0" smtClean="0">
                <a:latin typeface="Akrobat" panose="020B0604020202020204" charset="-52"/>
              </a:rPr>
              <a:t>истории и обществознанию»,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для </a:t>
            </a:r>
            <a:r>
              <a:rPr lang="ru-RU" sz="2000" b="1" dirty="0">
                <a:latin typeface="Akrobat" panose="020B0604020202020204" charset="-52"/>
              </a:rPr>
              <a:t>школьников 9-11 </a:t>
            </a:r>
            <a:r>
              <a:rPr lang="ru-RU" sz="2000" b="1" dirty="0" smtClean="0">
                <a:latin typeface="Akrobat" panose="020B0604020202020204" charset="-52"/>
              </a:rPr>
              <a:t>классов. Срок </a:t>
            </a:r>
            <a:r>
              <a:rPr lang="ru-RU" sz="2000" b="1" dirty="0">
                <a:latin typeface="Akrobat" panose="020B0604020202020204" charset="-52"/>
              </a:rPr>
              <a:t>проведения: </a:t>
            </a:r>
            <a:r>
              <a:rPr lang="ru-RU" sz="2000" b="1" dirty="0" smtClean="0">
                <a:latin typeface="Akrobat" panose="020B0604020202020204" charset="-52"/>
              </a:rPr>
              <a:t>17-23.12.2023;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«Олимпиадный сезон: решение олимпиадных задач по </a:t>
            </a:r>
            <a:r>
              <a:rPr lang="ru-RU" sz="2000" b="1" dirty="0" smtClean="0">
                <a:latin typeface="Akrobat" panose="020B0604020202020204" charset="-52"/>
              </a:rPr>
              <a:t>русскому языку и литературе»,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для </a:t>
            </a:r>
            <a:r>
              <a:rPr lang="ru-RU" sz="2000" b="1" dirty="0">
                <a:latin typeface="Akrobat" panose="020B0604020202020204" charset="-52"/>
              </a:rPr>
              <a:t>школьников 9-11 </a:t>
            </a:r>
            <a:r>
              <a:rPr lang="ru-RU" sz="2000" b="1" dirty="0" smtClean="0">
                <a:latin typeface="Akrobat" panose="020B0604020202020204" charset="-52"/>
              </a:rPr>
              <a:t>классов. Срок </a:t>
            </a:r>
            <a:r>
              <a:rPr lang="ru-RU" sz="2000" b="1" dirty="0">
                <a:latin typeface="Akrobat" panose="020B0604020202020204" charset="-52"/>
              </a:rPr>
              <a:t>проведения: </a:t>
            </a:r>
            <a:r>
              <a:rPr lang="ru-RU" sz="2000" b="1" dirty="0" smtClean="0">
                <a:latin typeface="Akrobat" panose="020B0604020202020204" charset="-52"/>
              </a:rPr>
              <a:t>17-23.12.2023.</a:t>
            </a:r>
            <a:endParaRPr lang="ru-RU" sz="2000" b="1" dirty="0">
              <a:latin typeface="Akrobat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9" y="1208560"/>
            <a:ext cx="5359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latin typeface="Akrobat" panose="020B0604020202020204" charset="-52"/>
              </a:rPr>
              <a:t>Для школьников (очные программы):</a:t>
            </a:r>
            <a:endParaRPr lang="ru-RU" sz="2800" b="1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10921195" y="5428343"/>
            <a:ext cx="2859314" cy="2859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err="1" smtClean="0">
                <a:solidFill>
                  <a:srgbClr val="2E3192"/>
                </a:solidFill>
              </a:rPr>
              <a:t>Летово</a:t>
            </a:r>
            <a:r>
              <a:rPr lang="ru-RU" dirty="0">
                <a:solidFill>
                  <a:srgbClr val="2E3192"/>
                </a:solidFill>
              </a:rPr>
              <a:t> Онлайн для школьников 5-8 класс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303961" y="3682497"/>
            <a:ext cx="2769888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https://www.letovo.online/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54080" y="1709836"/>
            <a:ext cx="5645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krobat" panose="020B0604020202020204" charset="-52"/>
              </a:rPr>
              <a:t>Олимпиадные задания (без отбора)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615" y="4060044"/>
            <a:ext cx="2464581" cy="24645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049" y="2334457"/>
            <a:ext cx="4065256" cy="11849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397001" y="1765746"/>
            <a:ext cx="2943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krobat" panose="020B0604020202020204" charset="-52"/>
              </a:rPr>
              <a:t>Курсы </a:t>
            </a:r>
            <a:r>
              <a:rPr lang="ru-RU" sz="2800" b="1" dirty="0">
                <a:latin typeface="Akrobat" panose="020B0604020202020204" charset="-52"/>
              </a:rPr>
              <a:t>(с отбором</a:t>
            </a:r>
            <a:r>
              <a:rPr lang="ru-RU" sz="2800" b="1" dirty="0" smtClean="0">
                <a:latin typeface="Akrobat" panose="020B0604020202020204" charset="-52"/>
              </a:rPr>
              <a:t>)</a:t>
            </a:r>
            <a:endParaRPr lang="ru-RU" sz="2800" b="1" dirty="0">
              <a:latin typeface="Akrobat" panose="020B060402020202020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120" y="1143934"/>
            <a:ext cx="8215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krobat" panose="020B0604020202020204" charset="-52"/>
              </a:rPr>
              <a:t>Бесплатное углубленное изучение школьной программы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19" y="2334457"/>
            <a:ext cx="6566721" cy="371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7199"/>
            <a:ext cx="7220284" cy="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2E3192"/>
                </a:solidFill>
              </a:rPr>
              <a:t>Stepik</a:t>
            </a:r>
            <a:r>
              <a:rPr lang="ru-RU" dirty="0" smtClean="0">
                <a:solidFill>
                  <a:srgbClr val="2E3192"/>
                </a:solidFill>
              </a:rPr>
              <a:t> </a:t>
            </a:r>
            <a:r>
              <a:rPr lang="ru-RU" dirty="0">
                <a:solidFill>
                  <a:srgbClr val="2E3192"/>
                </a:solidFill>
              </a:rPr>
              <a:t>для школьников </a:t>
            </a:r>
            <a:r>
              <a:rPr lang="ru-RU" dirty="0" smtClean="0">
                <a:solidFill>
                  <a:srgbClr val="2E3192"/>
                </a:solidFill>
              </a:rPr>
              <a:t>5-</a:t>
            </a:r>
            <a:r>
              <a:rPr lang="en-US" dirty="0" smtClean="0">
                <a:solidFill>
                  <a:srgbClr val="2E3192"/>
                </a:solidFill>
              </a:rPr>
              <a:t>11</a:t>
            </a:r>
            <a:r>
              <a:rPr lang="ru-RU" dirty="0" smtClean="0">
                <a:solidFill>
                  <a:srgbClr val="2E3192"/>
                </a:solidFill>
              </a:rPr>
              <a:t> классов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816417" y="3318235"/>
            <a:ext cx="2769888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https://stepik.org/catalog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311910" y="1792112"/>
            <a:ext cx="3467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prstClr val="black"/>
              </a:solidFill>
              <a:latin typeface="Akrobat" panose="020B060402020202020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120" y="1143934"/>
            <a:ext cx="8215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Образовательная платформа и </a:t>
            </a:r>
            <a:r>
              <a:rPr lang="ru-RU" sz="2000" b="1" dirty="0" err="1">
                <a:solidFill>
                  <a:prstClr val="black"/>
                </a:solidFill>
                <a:latin typeface="Akrobat" panose="020B0604020202020204" charset="-52"/>
              </a:rPr>
              <a:t>маркетплейс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онлайн-курсов (есть бесплатные)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417" y="3695783"/>
            <a:ext cx="2769888" cy="2769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20" y="1654250"/>
            <a:ext cx="7748909" cy="4870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36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Обучение детей 8-11 классов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6792830" y="4060658"/>
            <a:ext cx="2075371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https://zftsh.online/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1" y="1143223"/>
            <a:ext cx="8203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krobat" panose="020B0604020202020204" charset="-52"/>
              </a:rPr>
              <a:t>Школа «Факториал» Физического факультета МГУ (7-11 классы)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krobat" panose="020B0604020202020204" charset="-52"/>
              </a:rPr>
              <a:t>Заочная школа СУНЦ </a:t>
            </a:r>
            <a:r>
              <a:rPr lang="ru-RU" sz="2400" b="1" dirty="0" smtClean="0">
                <a:latin typeface="Akrobat" panose="020B0604020202020204" charset="-52"/>
              </a:rPr>
              <a:t>МГУ (7-11 классы)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krobat" panose="020B0604020202020204" charset="-52"/>
              </a:rPr>
              <a:t>МФТИ </a:t>
            </a:r>
            <a:r>
              <a:rPr lang="ru-RU" sz="2400" b="1" dirty="0">
                <a:latin typeface="Akrobat" panose="020B0604020202020204" charset="-52"/>
              </a:rPr>
              <a:t>Заочная физико-техническая школа (8-11 классы</a:t>
            </a:r>
            <a:r>
              <a:rPr lang="ru-RU" sz="2400" b="1" dirty="0" smtClean="0">
                <a:latin typeface="Akrobat" panose="020B0604020202020204" charset="-5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krobat" panose="020B0604020202020204" charset="-52"/>
              </a:rPr>
              <a:t>Тинькофф Поколение (4-11 классы)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krobat" panose="020B0604020202020204" charset="-52"/>
              </a:rPr>
              <a:t>Яндекс Лицей (8-11 классы)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krobat" panose="020B0604020202020204" charset="-52"/>
              </a:rPr>
              <a:t>Физтех регионам (7-11 классы)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krobat" panose="020B0604020202020204" charset="-52"/>
              </a:rPr>
              <a:t>Обучение по программе «Код Будущего» (8-11 классы</a:t>
            </a:r>
            <a:r>
              <a:rPr lang="ru-RU" sz="2400" b="1" dirty="0" smtClean="0">
                <a:latin typeface="Akrobat" panose="020B0604020202020204" charset="-52"/>
              </a:rPr>
              <a:t>)</a:t>
            </a:r>
            <a:endParaRPr lang="ru-RU" sz="2400" b="1" dirty="0">
              <a:latin typeface="Akrobat" panose="020B060402020202020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830" y="4499655"/>
            <a:ext cx="2058316" cy="2058316"/>
          </a:xfrm>
          <a:prstGeom prst="rect">
            <a:avLst/>
          </a:prstGeom>
        </p:spPr>
      </p:pic>
      <p:sp>
        <p:nvSpPr>
          <p:cNvPr id="15" name="TextBox 43"/>
          <p:cNvSpPr txBox="1">
            <a:spLocks noChangeArrowheads="1"/>
          </p:cNvSpPr>
          <p:nvPr/>
        </p:nvSpPr>
        <p:spPr bwMode="auto">
          <a:xfrm>
            <a:off x="9058885" y="4060659"/>
            <a:ext cx="2527420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https://internat.msu.ru/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841" y="4499997"/>
            <a:ext cx="2057974" cy="2057974"/>
          </a:xfrm>
          <a:prstGeom prst="rect">
            <a:avLst/>
          </a:prstGeom>
        </p:spPr>
      </p:pic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8763179" y="1559230"/>
            <a:ext cx="3291416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http://ffactorial.phys.msu.ru/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841" y="1936777"/>
            <a:ext cx="2062091" cy="2062091"/>
          </a:xfrm>
          <a:prstGeom prst="rect">
            <a:avLst/>
          </a:prstGeom>
        </p:spPr>
      </p:pic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3282734" y="4060658"/>
            <a:ext cx="3319413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https://fintech.tinkoff.ru/school/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282" y="4499656"/>
            <a:ext cx="2058316" cy="2058316"/>
          </a:xfrm>
          <a:prstGeom prst="rect">
            <a:avLst/>
          </a:prstGeom>
        </p:spPr>
      </p:pic>
      <p:sp>
        <p:nvSpPr>
          <p:cNvPr id="18" name="TextBox 43"/>
          <p:cNvSpPr txBox="1">
            <a:spLocks noChangeArrowheads="1"/>
          </p:cNvSpPr>
          <p:nvPr/>
        </p:nvSpPr>
        <p:spPr bwMode="auto">
          <a:xfrm>
            <a:off x="386577" y="4060658"/>
            <a:ext cx="2867102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https://academy.yandex.ru/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936" y="4432302"/>
            <a:ext cx="2024970" cy="20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8107228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Физтех регионам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515350" y="3337151"/>
            <a:ext cx="5262782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</a:t>
            </a:r>
            <a:r>
              <a:rPr lang="en-US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os.mipt.ru/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8120" y="1143223"/>
            <a:ext cx="1136296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krobat" panose="020B0604020202020204" charset="-52"/>
              </a:rPr>
              <a:t>На портале проекта представлены:</a:t>
            </a:r>
          </a:p>
          <a:p>
            <a:endParaRPr lang="ru-RU" sz="1000" b="1" dirty="0">
              <a:latin typeface="Akrob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Программы обучения по классам (7 - 11) со списком тем и оптимальными сроками их </a:t>
            </a:r>
            <a:r>
              <a:rPr lang="ru-RU" sz="2000" b="1" dirty="0" smtClean="0">
                <a:latin typeface="Akrobat" panose="020B0604020202020204" charset="-52"/>
              </a:rPr>
              <a:t>прохождения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для </a:t>
            </a:r>
            <a:r>
              <a:rPr lang="ru-RU" sz="2000" b="1" dirty="0">
                <a:latin typeface="Akrobat" panose="020B0604020202020204" charset="-52"/>
              </a:rPr>
              <a:t>подготовки к различным этапам Всероссийской олимпиады школьников по </a:t>
            </a:r>
            <a:r>
              <a:rPr lang="ru-RU" sz="2000" b="1" dirty="0" smtClean="0">
                <a:latin typeface="Akrobat" panose="020B0604020202020204" charset="-52"/>
              </a:rPr>
              <a:t>физике;</a:t>
            </a:r>
            <a:endParaRPr lang="ru-RU" sz="2000" b="1" dirty="0">
              <a:latin typeface="Akrob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>
                <a:latin typeface="Akrobat" panose="020B0604020202020204" charset="-52"/>
              </a:rPr>
              <a:t>Видеоконтент</a:t>
            </a:r>
            <a:r>
              <a:rPr lang="ru-RU" sz="2000" b="1" dirty="0">
                <a:latin typeface="Akrobat" panose="020B0604020202020204" charset="-52"/>
              </a:rPr>
              <a:t>, записанный для каждой темы </a:t>
            </a:r>
            <a:r>
              <a:rPr lang="ru-RU" sz="2000" b="1" dirty="0" smtClean="0">
                <a:latin typeface="Akrobat" panose="020B0604020202020204" charset="-52"/>
              </a:rPr>
              <a:t>программы;</a:t>
            </a:r>
            <a:endParaRPr lang="ru-RU" sz="2000" b="1" dirty="0">
              <a:latin typeface="Akrob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Методические </a:t>
            </a:r>
            <a:r>
              <a:rPr lang="ru-RU" sz="2000" b="1" dirty="0">
                <a:latin typeface="Akrobat" panose="020B0604020202020204" charset="-52"/>
              </a:rPr>
              <a:t>материалы в формате </a:t>
            </a:r>
            <a:r>
              <a:rPr lang="ru-RU" sz="2000" b="1" dirty="0" err="1">
                <a:latin typeface="Akrobat" panose="020B0604020202020204" charset="-52"/>
              </a:rPr>
              <a:t>pdf</a:t>
            </a:r>
            <a:r>
              <a:rPr lang="ru-RU" sz="2000" b="1" dirty="0">
                <a:latin typeface="Akrobat" panose="020B0604020202020204" charset="-52"/>
              </a:rPr>
              <a:t> файлов, дополняющие видеозаписи </a:t>
            </a:r>
            <a:r>
              <a:rPr lang="ru-RU" sz="2000" b="1" dirty="0" smtClean="0">
                <a:latin typeface="Akrobat" panose="020B0604020202020204" charset="-52"/>
              </a:rPr>
              <a:t>занятий;</a:t>
            </a:r>
            <a:endParaRPr lang="ru-RU" sz="2000" b="1" dirty="0">
              <a:latin typeface="Akrobat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Дополнительные </a:t>
            </a:r>
            <a:r>
              <a:rPr lang="ru-RU" sz="2000" b="1" dirty="0" smtClean="0">
                <a:latin typeface="Akrobat" panose="020B0604020202020204" charset="-52"/>
              </a:rPr>
              <a:t>видеоматериалы: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krobat" panose="020B0604020202020204" charset="-52"/>
              </a:rPr>
              <a:t>Курс </a:t>
            </a:r>
            <a:r>
              <a:rPr lang="ru-RU" sz="2000" b="1" dirty="0">
                <a:latin typeface="Akrobat" panose="020B0604020202020204" charset="-52"/>
              </a:rPr>
              <a:t>экспериментальной </a:t>
            </a:r>
            <a:r>
              <a:rPr lang="ru-RU" sz="2000" b="1" dirty="0" smtClean="0">
                <a:latin typeface="Akrobat" panose="020B0604020202020204" charset="-52"/>
              </a:rPr>
              <a:t>физики.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krobat" panose="020B0604020202020204" charset="-52"/>
              </a:rPr>
              <a:t>Культура </a:t>
            </a:r>
            <a:r>
              <a:rPr lang="ru-RU" sz="2000" b="1" dirty="0">
                <a:latin typeface="Akrobat" panose="020B0604020202020204" charset="-52"/>
              </a:rPr>
              <a:t>построения графиков.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Akrobat" panose="020B0604020202020204" charset="-52"/>
              </a:rPr>
              <a:t>Математика в физике.</a:t>
            </a:r>
            <a:endParaRPr lang="ru-RU" sz="2000" b="1" dirty="0" smtClean="0">
              <a:latin typeface="Akrobat" panose="020B060402020202020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32" y="4159433"/>
            <a:ext cx="3419212" cy="2220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881" y="3631647"/>
            <a:ext cx="2841315" cy="2841315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0921195" y="5428343"/>
            <a:ext cx="2859314" cy="2859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>
                <a:solidFill>
                  <a:srgbClr val="2E3192"/>
                </a:solidFill>
              </a:rPr>
              <a:t>Всероссийская олимпиада школьников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8121" y="1236570"/>
            <a:ext cx="1117818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krobat" panose="020B0604020202020204" charset="-52"/>
              </a:rPr>
              <a:t>Проводится согласно Приказу </a:t>
            </a:r>
            <a:r>
              <a:rPr lang="ru-RU" b="1" dirty="0" err="1">
                <a:latin typeface="Akrobat" panose="020B0604020202020204" charset="-52"/>
              </a:rPr>
              <a:t>Минпросвещения</a:t>
            </a:r>
            <a:r>
              <a:rPr lang="ru-RU" b="1" dirty="0">
                <a:latin typeface="Akrobat" panose="020B0604020202020204" charset="-52"/>
              </a:rPr>
              <a:t> России от 27.11.2020 г. № </a:t>
            </a:r>
            <a:r>
              <a:rPr lang="ru-RU" b="1" dirty="0" smtClean="0">
                <a:latin typeface="Akrobat" panose="020B0604020202020204" charset="-52"/>
              </a:rPr>
              <a:t>678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«</a:t>
            </a:r>
            <a:r>
              <a:rPr lang="ru-RU" b="1" dirty="0">
                <a:latin typeface="Akrobat" panose="020B0604020202020204" charset="-52"/>
              </a:rPr>
              <a:t>Об утверждении Порядка проведения всероссийской олимпиады школьников»</a:t>
            </a:r>
            <a:endParaRPr lang="ru-RU" b="1" dirty="0" smtClean="0">
              <a:latin typeface="Akrobat" panose="020B0604020202020204" charset="-52"/>
            </a:endParaRPr>
          </a:p>
          <a:p>
            <a:endParaRPr lang="ru-RU" b="1" dirty="0" smtClean="0">
              <a:latin typeface="Akrobat" panose="020B0604020202020204" charset="-52"/>
            </a:endParaRPr>
          </a:p>
          <a:p>
            <a:r>
              <a:rPr lang="ru-RU" b="1" dirty="0" smtClean="0">
                <a:latin typeface="Akrobat" panose="020B0604020202020204" charset="-52"/>
              </a:rPr>
              <a:t>Проводится ежегодно </a:t>
            </a:r>
            <a:r>
              <a:rPr lang="ru-RU" b="1" dirty="0">
                <a:latin typeface="Akrobat" panose="020B0604020202020204" charset="-52"/>
              </a:rPr>
              <a:t>по 24 </a:t>
            </a:r>
            <a:r>
              <a:rPr lang="ru-RU" b="1" dirty="0" smtClean="0">
                <a:latin typeface="Akrobat" panose="020B0604020202020204" charset="-52"/>
              </a:rPr>
              <a:t>предметам.</a:t>
            </a:r>
          </a:p>
          <a:p>
            <a:endParaRPr lang="ru-RU" b="1" dirty="0" smtClean="0">
              <a:latin typeface="Akrobat" panose="020B0604020202020204" charset="-52"/>
            </a:endParaRPr>
          </a:p>
          <a:p>
            <a:r>
              <a:rPr lang="ru-RU" b="1" dirty="0" smtClean="0">
                <a:latin typeface="Akrobat" panose="020B0604020202020204" charset="-52"/>
              </a:rPr>
              <a:t>В </a:t>
            </a:r>
            <a:r>
              <a:rPr lang="ru-RU" b="1" dirty="0">
                <a:latin typeface="Akrobat" panose="020B0604020202020204" charset="-52"/>
              </a:rPr>
              <a:t>соревновании четыре этапа: школьный, муниципальный, региональный и заключительный</a:t>
            </a:r>
            <a:r>
              <a:rPr lang="ru-RU" b="1" dirty="0" smtClean="0">
                <a:latin typeface="Akrobat" panose="020B0604020202020204" charset="-52"/>
              </a:rPr>
              <a:t>.</a:t>
            </a:r>
          </a:p>
          <a:p>
            <a:endParaRPr lang="ru-RU" b="1" dirty="0" smtClean="0">
              <a:latin typeface="Akrobat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krobat" panose="020B0604020202020204" charset="-52"/>
              </a:rPr>
              <a:t>Школьный этап: с 4 класса – математика и русский язык, с 5 класса – все предметы;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krobat" panose="020B0604020202020204" charset="-52"/>
              </a:rPr>
              <a:t>Муниципальный </a:t>
            </a:r>
            <a:r>
              <a:rPr lang="ru-RU" b="1" dirty="0">
                <a:latin typeface="Akrobat" panose="020B0604020202020204" charset="-52"/>
              </a:rPr>
              <a:t>этап </a:t>
            </a:r>
            <a:r>
              <a:rPr lang="ru-RU" b="1" dirty="0" smtClean="0">
                <a:latin typeface="Akrobat" panose="020B0604020202020204" charset="-52"/>
              </a:rPr>
              <a:t>участвуют обучающиеся </a:t>
            </a:r>
            <a:r>
              <a:rPr lang="ru-RU" b="1" dirty="0">
                <a:latin typeface="Akrobat" panose="020B0604020202020204" charset="-52"/>
              </a:rPr>
              <a:t>7-11 </a:t>
            </a:r>
            <a:r>
              <a:rPr lang="ru-RU" b="1" dirty="0" smtClean="0">
                <a:latin typeface="Akrobat" panose="020B0604020202020204" charset="-52"/>
              </a:rPr>
              <a:t>классов;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krobat" panose="020B0604020202020204" charset="-52"/>
              </a:rPr>
              <a:t>Региональный </a:t>
            </a:r>
            <a:r>
              <a:rPr lang="ru-RU" b="1" dirty="0">
                <a:latin typeface="Akrobat" panose="020B0604020202020204" charset="-52"/>
              </a:rPr>
              <a:t>и </a:t>
            </a:r>
            <a:r>
              <a:rPr lang="ru-RU" b="1" dirty="0" smtClean="0">
                <a:latin typeface="Akrobat" panose="020B0604020202020204" charset="-52"/>
              </a:rPr>
              <a:t>заключительный этапы участвуют обучающиеся </a:t>
            </a:r>
            <a:r>
              <a:rPr lang="ru-RU" b="1" dirty="0">
                <a:latin typeface="Akrobat" panose="020B0604020202020204" charset="-52"/>
              </a:rPr>
              <a:t>9-11 </a:t>
            </a:r>
            <a:r>
              <a:rPr lang="ru-RU" b="1" dirty="0" smtClean="0">
                <a:latin typeface="Akrobat" panose="020B0604020202020204" charset="-52"/>
              </a:rPr>
              <a:t>классов.</a:t>
            </a:r>
          </a:p>
          <a:p>
            <a:endParaRPr lang="ru-RU" b="1" dirty="0" smtClean="0">
              <a:latin typeface="Akrobat" panose="020B0604020202020204" charset="-52"/>
            </a:endParaRPr>
          </a:p>
          <a:p>
            <a:r>
              <a:rPr lang="ru-RU" b="1" dirty="0" smtClean="0">
                <a:latin typeface="Akrobat" panose="020B0604020202020204" charset="-52"/>
              </a:rPr>
              <a:t>Можно участвовать за класс старше класса обучения в общеобразовательной организации.</a:t>
            </a:r>
          </a:p>
          <a:p>
            <a:endParaRPr lang="ru-RU" b="1" dirty="0">
              <a:latin typeface="Akrobat" panose="020B0604020202020204" charset="-52"/>
            </a:endParaRPr>
          </a:p>
          <a:p>
            <a:r>
              <a:rPr lang="ru-RU" b="1" dirty="0" smtClean="0">
                <a:latin typeface="Akrobat" panose="020B0604020202020204" charset="-52"/>
              </a:rPr>
              <a:t>Победители </a:t>
            </a:r>
            <a:r>
              <a:rPr lang="ru-RU" b="1" dirty="0">
                <a:latin typeface="Akrobat" panose="020B0604020202020204" charset="-52"/>
              </a:rPr>
              <a:t>и призеры заключительного </a:t>
            </a:r>
            <a:r>
              <a:rPr lang="ru-RU" b="1" dirty="0" smtClean="0">
                <a:latin typeface="Akrobat" panose="020B0604020202020204" charset="-52"/>
              </a:rPr>
              <a:t>этапа при </a:t>
            </a:r>
            <a:r>
              <a:rPr lang="ru-RU" b="1" dirty="0">
                <a:latin typeface="Akrobat" panose="020B0604020202020204" charset="-52"/>
              </a:rPr>
              <a:t>поступлении на бюджет </a:t>
            </a:r>
            <a:r>
              <a:rPr lang="ru-RU" b="1" dirty="0" smtClean="0">
                <a:latin typeface="Akrobat" panose="020B0604020202020204" charset="-52"/>
              </a:rPr>
              <a:t>в ВУЗ имеют право </a:t>
            </a:r>
            <a:r>
              <a:rPr lang="ru-RU" b="1" dirty="0">
                <a:latin typeface="Akrobat" panose="020B0604020202020204" charset="-52"/>
              </a:rPr>
              <a:t>на </a:t>
            </a:r>
            <a:r>
              <a:rPr lang="ru-RU" b="1" dirty="0" smtClean="0">
                <a:latin typeface="Akrobat" panose="020B0604020202020204" charset="-52"/>
              </a:rPr>
              <a:t>прием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без </a:t>
            </a:r>
            <a:r>
              <a:rPr lang="ru-RU" b="1" dirty="0">
                <a:latin typeface="Akrobat" panose="020B0604020202020204" charset="-52"/>
              </a:rPr>
              <a:t>вступительных </a:t>
            </a:r>
            <a:r>
              <a:rPr lang="ru-RU" b="1" dirty="0" smtClean="0">
                <a:latin typeface="Akrobat" panose="020B0604020202020204" charset="-52"/>
              </a:rPr>
              <a:t>испытаний без подтверждения ЕГЭ в </a:t>
            </a:r>
            <a:r>
              <a:rPr lang="ru-RU" b="1" dirty="0">
                <a:latin typeface="Akrobat" panose="020B0604020202020204" charset="-52"/>
              </a:rPr>
              <a:t>соответствии с частью 4 </a:t>
            </a:r>
            <a:r>
              <a:rPr lang="ru-RU" b="1" dirty="0" smtClean="0">
                <a:latin typeface="Akrobat" panose="020B0604020202020204" charset="-52"/>
              </a:rPr>
              <a:t>статьи </a:t>
            </a:r>
            <a:r>
              <a:rPr lang="ru-RU" b="1" dirty="0">
                <a:latin typeface="Akrobat" panose="020B0604020202020204" charset="-52"/>
              </a:rPr>
              <a:t>71 Федерального </a:t>
            </a:r>
            <a:r>
              <a:rPr lang="ru-RU" b="1" dirty="0" smtClean="0">
                <a:latin typeface="Akrobat" panose="020B0604020202020204" charset="-52"/>
              </a:rPr>
              <a:t>закона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N 273-ФЗ «Об </a:t>
            </a:r>
            <a:r>
              <a:rPr lang="ru-RU" b="1" dirty="0">
                <a:latin typeface="Akrobat" panose="020B0604020202020204" charset="-52"/>
              </a:rPr>
              <a:t>образовании в Российской </a:t>
            </a:r>
            <a:r>
              <a:rPr lang="ru-RU" b="1" dirty="0" smtClean="0">
                <a:latin typeface="Akrobat" panose="020B0604020202020204" charset="-52"/>
              </a:rPr>
              <a:t>Федерации».</a:t>
            </a:r>
            <a:endParaRPr lang="ru-RU" b="1" dirty="0">
              <a:latin typeface="Akrobat" panose="020B0604020202020204" charset="-52"/>
            </a:endParaRPr>
          </a:p>
          <a:p>
            <a:endParaRPr lang="ru-RU" b="1" dirty="0">
              <a:latin typeface="Akrobat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Akrobat" panose="020B0604020202020204" charset="-52"/>
            </a:endParaRPr>
          </a:p>
          <a:p>
            <a:endParaRPr lang="ru-RU" b="1" dirty="0" smtClean="0"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20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Муниципальный олимпиадный центр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54080" y="1589861"/>
            <a:ext cx="1117818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b="1" dirty="0" smtClean="0">
                <a:latin typeface="Akrobat" panose="020B0604020202020204" charset="-52"/>
              </a:rPr>
              <a:t>В ЗАТО Северск действует Муниципальный олимпиадный центр </a:t>
            </a:r>
          </a:p>
          <a:p>
            <a:pPr>
              <a:lnSpc>
                <a:spcPts val="3000"/>
              </a:lnSpc>
            </a:pPr>
            <a:r>
              <a:rPr lang="ru-RU" b="1" dirty="0" smtClean="0">
                <a:latin typeface="Akrobat" panose="020B0604020202020204" charset="-52"/>
              </a:rPr>
              <a:t>на базе Физико-математического лицея (МАОУ СФМЛ).</a:t>
            </a:r>
          </a:p>
          <a:p>
            <a:pPr>
              <a:lnSpc>
                <a:spcPts val="3000"/>
              </a:lnSpc>
            </a:pPr>
            <a:endParaRPr lang="ru-RU" b="1" dirty="0" smtClean="0">
              <a:latin typeface="Akrobat" panose="020B0604020202020204" charset="-52"/>
            </a:endParaRPr>
          </a:p>
          <a:p>
            <a:pPr>
              <a:lnSpc>
                <a:spcPts val="3000"/>
              </a:lnSpc>
            </a:pPr>
            <a:r>
              <a:rPr lang="ru-RU" b="1" dirty="0" smtClean="0">
                <a:latin typeface="Akrobat" panose="020B0604020202020204" charset="-52"/>
              </a:rPr>
              <a:t>Создан для поддержки и развития способностей одаренных детей, </a:t>
            </a:r>
          </a:p>
          <a:p>
            <a:pPr>
              <a:lnSpc>
                <a:spcPts val="3000"/>
              </a:lnSpc>
            </a:pPr>
            <a:r>
              <a:rPr lang="ru-RU" b="1" dirty="0" smtClean="0">
                <a:latin typeface="Akrobat" panose="020B0604020202020204" charset="-52"/>
              </a:rPr>
              <a:t>для поэтапной подготовки к участию во Всероссийской олимпиаде школьников.</a:t>
            </a:r>
            <a:endParaRPr lang="ru-RU" b="1" dirty="0">
              <a:latin typeface="Akrobat" panose="020B0604020202020204" charset="-52"/>
            </a:endParaRPr>
          </a:p>
          <a:p>
            <a:pPr>
              <a:lnSpc>
                <a:spcPts val="3000"/>
              </a:lnSpc>
            </a:pPr>
            <a:endParaRPr lang="ru-RU" b="1" dirty="0" smtClean="0">
              <a:latin typeface="Akrobat" panose="020B0604020202020204" charset="-52"/>
            </a:endParaRPr>
          </a:p>
          <a:p>
            <a:pPr>
              <a:lnSpc>
                <a:spcPts val="3000"/>
              </a:lnSpc>
            </a:pPr>
            <a:r>
              <a:rPr lang="ru-RU" b="1" dirty="0" smtClean="0">
                <a:latin typeface="Akrobat" panose="020B0604020202020204" charset="-52"/>
              </a:rPr>
              <a:t>В Олимпиадный центр зачисляются призеры и победители муниципального уровня, </a:t>
            </a:r>
          </a:p>
          <a:p>
            <a:pPr>
              <a:lnSpc>
                <a:spcPts val="3000"/>
              </a:lnSpc>
            </a:pPr>
            <a:r>
              <a:rPr lang="ru-RU" b="1" dirty="0" smtClean="0">
                <a:latin typeface="Akrobat" panose="020B0604020202020204" charset="-52"/>
              </a:rPr>
              <a:t>призеры и победители регионального уровня прошлого и текущего годов.</a:t>
            </a:r>
            <a:endParaRPr lang="ru-RU" b="1" dirty="0">
              <a:latin typeface="Akrobat" panose="020B0604020202020204" charset="-52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ru-RU" b="1" dirty="0" smtClean="0">
              <a:latin typeface="Akrobat" panose="020B0604020202020204" charset="-52"/>
            </a:endParaRPr>
          </a:p>
          <a:p>
            <a:pPr>
              <a:lnSpc>
                <a:spcPts val="3000"/>
              </a:lnSpc>
            </a:pPr>
            <a:endParaRPr lang="ru-RU" b="1" dirty="0" smtClean="0">
              <a:latin typeface="Akrobat" panose="020B0604020202020204" charset="-52"/>
            </a:endParaRP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8515350" y="3063081"/>
            <a:ext cx="3494319" cy="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</a:t>
            </a:r>
            <a:r>
              <a:rPr lang="ru-RU" sz="2000" u="sng" dirty="0" err="1">
                <a:solidFill>
                  <a:srgbClr val="0070C0"/>
                </a:solidFill>
                <a:latin typeface="Akrobat" panose="020B0604020202020204" charset="-52"/>
              </a:rPr>
              <a:t>сфмл.рф</a:t>
            </a:r>
            <a:r>
              <a:rPr lang="ru-RU" sz="2000" u="sng" dirty="0">
                <a:solidFill>
                  <a:srgbClr val="0070C0"/>
                </a:solidFill>
                <a:latin typeface="Akrobat" panose="020B0604020202020204" charset="-52"/>
              </a:rPr>
              <a:t>/</a:t>
            </a:r>
            <a:r>
              <a:rPr lang="en-US" sz="2000" u="sng" dirty="0" err="1">
                <a:solidFill>
                  <a:srgbClr val="0070C0"/>
                </a:solidFill>
                <a:latin typeface="Akrobat" panose="020B0604020202020204" charset="-52"/>
              </a:rPr>
              <a:t>struktura-i-organy-upravleniya-obrazovatelnoj-organizacziej</a:t>
            </a: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95" y="4072373"/>
            <a:ext cx="2225991" cy="22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8107229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Подготовка к </a:t>
            </a:r>
            <a:r>
              <a:rPr lang="ru-RU" dirty="0" err="1" smtClean="0">
                <a:solidFill>
                  <a:srgbClr val="2E3192"/>
                </a:solidFill>
              </a:rPr>
              <a:t>ВсОШ</a:t>
            </a:r>
            <a:r>
              <a:rPr lang="ru-RU" dirty="0" smtClean="0">
                <a:solidFill>
                  <a:srgbClr val="2E3192"/>
                </a:solidFill>
              </a:rPr>
              <a:t> школьный уровень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92" y="1917204"/>
            <a:ext cx="6548957" cy="3205438"/>
          </a:xfrm>
          <a:prstGeom prst="rect">
            <a:avLst/>
          </a:prstGeom>
        </p:spPr>
      </p:pic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408121" y="2120833"/>
            <a:ext cx="4759518" cy="47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https://edu.sirius.online/#/contests_page/vos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408121" y="1151885"/>
            <a:ext cx="7582488" cy="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 4 класса и старше – математика,</a:t>
            </a:r>
          </a:p>
          <a:p>
            <a:pPr marL="0" lvl="1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 5 класса и старше – биология, астрономия, информатика</a:t>
            </a:r>
          </a:p>
          <a:p>
            <a:pPr marL="0" lvl="1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 7 класса и старше – физика, химия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0" name="TextBox 43"/>
          <p:cNvSpPr txBox="1">
            <a:spLocks noChangeArrowheads="1"/>
          </p:cNvSpPr>
          <p:nvPr/>
        </p:nvSpPr>
        <p:spPr bwMode="auto">
          <a:xfrm>
            <a:off x="408121" y="5240223"/>
            <a:ext cx="11783879" cy="9418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«В </a:t>
            </a:r>
            <a:r>
              <a:rPr lang="ru-RU" sz="2000" dirty="0">
                <a:solidFill>
                  <a:schemeClr val="tx1"/>
                </a:solidFill>
              </a:rPr>
              <a:t>пробной олимпиаде представлены настоящие задания пригласительного этапа 2020/21 учебного года.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Сразу </a:t>
            </a:r>
            <a:r>
              <a:rPr lang="ru-RU" sz="2000" dirty="0">
                <a:solidFill>
                  <a:schemeClr val="tx1"/>
                </a:solidFill>
              </a:rPr>
              <a:t>после прохождения вы сможете увидеть свой результат, правильные ответы и видео с разборами решений</a:t>
            </a:r>
            <a:r>
              <a:rPr lang="ru-RU" sz="2000" dirty="0" smtClean="0">
                <a:solidFill>
                  <a:schemeClr val="tx1"/>
                </a:solidFill>
              </a:rPr>
              <a:t>.»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025" y="2614859"/>
            <a:ext cx="2605002" cy="26050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434481" y="1581444"/>
            <a:ext cx="3075357" cy="19627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76550" y="4042064"/>
            <a:ext cx="4250826" cy="20503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84127" y="1578005"/>
            <a:ext cx="3106882" cy="22442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61495" y="990745"/>
            <a:ext cx="2948424" cy="14451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0426" y="3781826"/>
            <a:ext cx="2948424" cy="15687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7676005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Образовательные </a:t>
            </a:r>
            <a:r>
              <a:rPr lang="ru-RU" dirty="0">
                <a:solidFill>
                  <a:srgbClr val="2E3192"/>
                </a:solidFill>
              </a:rPr>
              <a:t>программы Центра «Сириус»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300035" y="5496839"/>
            <a:ext cx="5246279" cy="5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ПОДАТЬ </a:t>
            </a:r>
            <a:r>
              <a:rPr lang="ru-RU" sz="1600" dirty="0">
                <a:solidFill>
                  <a:schemeClr val="tx1"/>
                </a:solidFill>
              </a:rPr>
              <a:t>ЗАЯВКУ ДЛЯ УЧАСТИЯ В ОТБОРЕ МОЖЕТ КАЖДЫЙ ЗАИНТЕРЕСОВАННЫЙ ШКОЛЬНИК ИЗ ЛЮБОГО РЕГИОНА РОССИИ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4555766" y="2551856"/>
            <a:ext cx="2191978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https://sochisirius.ru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3323" y="3852294"/>
            <a:ext cx="3319178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НАПРАВЛЕНИЕ «НАУКА»</a:t>
            </a: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Математика,    Информатика</a:t>
            </a:r>
            <a:endParaRPr lang="ru-RU" b="1" dirty="0">
              <a:latin typeface="Akrobat" panose="020B0604020202020204" charset="-52"/>
            </a:endParaRP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Физика,            Химия</a:t>
            </a:r>
            <a:endParaRPr lang="ru-RU" b="1" dirty="0">
              <a:latin typeface="Akrobat" panose="020B0604020202020204" charset="-52"/>
            </a:endParaRP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Биология,         Лингвистика</a:t>
            </a:r>
            <a:endParaRPr lang="ru-RU" b="1" dirty="0">
              <a:latin typeface="Akrobat" panose="020B0604020202020204" charset="-52"/>
            </a:endParaRPr>
          </a:p>
          <a:p>
            <a:pPr marL="0" lvl="1">
              <a:spcBef>
                <a:spcPts val="0"/>
              </a:spcBef>
            </a:pPr>
            <a:r>
              <a:rPr lang="ru-RU" b="1" dirty="0">
                <a:latin typeface="Akrobat" panose="020B0604020202020204" charset="-52"/>
              </a:rPr>
              <a:t>П</a:t>
            </a:r>
            <a:r>
              <a:rPr lang="ru-RU" b="1" dirty="0" smtClean="0">
                <a:latin typeface="Akrobat" panose="020B0604020202020204" charset="-52"/>
              </a:rPr>
              <a:t>роектная деятельность</a:t>
            </a:r>
            <a:endParaRPr lang="ru-RU" b="1" dirty="0">
              <a:latin typeface="Akrobat" panose="020B060402020202020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376" y="1760783"/>
            <a:ext cx="31623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НАПРАВЛЕНИЕ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«ИСКУССТВО»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krobat" panose="020B0604020202020204" charset="-52"/>
            </a:endParaRP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«</a:t>
            </a:r>
            <a:r>
              <a:rPr lang="ru-RU" b="1" dirty="0">
                <a:latin typeface="Akrobat" panose="020B0604020202020204" charset="-52"/>
              </a:rPr>
              <a:t>Музыкально-исполнительское искусство</a:t>
            </a:r>
            <a:r>
              <a:rPr lang="ru-RU" b="1" dirty="0" smtClean="0">
                <a:latin typeface="Akrobat" panose="020B0604020202020204" charset="-52"/>
              </a:rPr>
              <a:t>»</a:t>
            </a:r>
            <a:endParaRPr lang="ru-RU" b="1" dirty="0">
              <a:latin typeface="Akrobat" panose="020B0604020202020204" charset="-52"/>
            </a:endParaRP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«</a:t>
            </a:r>
            <a:r>
              <a:rPr lang="ru-RU" b="1" dirty="0">
                <a:latin typeface="Akrobat" panose="020B0604020202020204" charset="-52"/>
              </a:rPr>
              <a:t>Изобразительное искусство</a:t>
            </a:r>
            <a:r>
              <a:rPr lang="ru-RU" b="1" dirty="0" smtClean="0">
                <a:latin typeface="Akrobat" panose="020B0604020202020204" charset="-52"/>
              </a:rPr>
              <a:t>»</a:t>
            </a:r>
            <a:endParaRPr lang="ru-RU" b="1" dirty="0">
              <a:latin typeface="Akrobat" panose="020B0604020202020204" charset="-52"/>
            </a:endParaRPr>
          </a:p>
          <a:p>
            <a:pPr marL="0" lvl="1"/>
            <a:r>
              <a:rPr lang="ru-RU" b="1" dirty="0" smtClean="0">
                <a:latin typeface="Akrobat" panose="020B0604020202020204" charset="-52"/>
              </a:rPr>
              <a:t>«</a:t>
            </a:r>
            <a:r>
              <a:rPr lang="ru-RU" b="1" dirty="0">
                <a:latin typeface="Akrobat" panose="020B0604020202020204" charset="-52"/>
              </a:rPr>
              <a:t>Хореография</a:t>
            </a:r>
            <a:r>
              <a:rPr lang="ru-RU" b="1" dirty="0" smtClean="0">
                <a:latin typeface="Akrobat" panose="020B0604020202020204" charset="-52"/>
              </a:rPr>
              <a:t>»</a:t>
            </a:r>
          </a:p>
          <a:p>
            <a:pPr marL="0" lvl="1"/>
            <a:r>
              <a:rPr lang="ru-RU" b="1" dirty="0">
                <a:latin typeface="Akrobat" panose="020B0604020202020204" charset="-52"/>
              </a:rPr>
              <a:t>«Дизайн</a:t>
            </a:r>
            <a:r>
              <a:rPr lang="ru-RU" b="1" dirty="0" smtClean="0">
                <a:latin typeface="Akrobat" panose="020B0604020202020204" charset="-52"/>
              </a:rPr>
              <a:t>»</a:t>
            </a:r>
            <a:endParaRPr lang="ru-RU" b="1" dirty="0">
              <a:latin typeface="Akrobat" panose="020B060402020202020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56050" y="1127152"/>
            <a:ext cx="3013898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НАПРАВЛЕНИЕ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«СПОРТ»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krobat" panose="020B060402020202020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20534" y="4226347"/>
            <a:ext cx="420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НАПРАВЛЕНИЕ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«ДИСТАНЦИОННОЕ ОБУЧЕНИЕ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»</a:t>
            </a:r>
          </a:p>
          <a:p>
            <a:pPr marL="0" lvl="1">
              <a:spcBef>
                <a:spcPts val="0"/>
              </a:spcBef>
            </a:pPr>
            <a:r>
              <a:rPr lang="ru-RU" b="1" dirty="0" err="1">
                <a:latin typeface="Akrobat" panose="020B0604020202020204" charset="-52"/>
              </a:rPr>
              <a:t>Сириус.Курсы</a:t>
            </a:r>
            <a:r>
              <a:rPr lang="ru-RU" b="1" dirty="0">
                <a:latin typeface="Akrobat" panose="020B0604020202020204" charset="-52"/>
              </a:rPr>
              <a:t> — это дополнительное онлайн-образование. Ученики самостоятельно выстраивают индивидуальную траекторию, определяют темп и удобное время учебы.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9" y="2872342"/>
            <a:ext cx="1567810" cy="156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166019" y="1692306"/>
            <a:ext cx="3121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НАПРАВЛЕНИЕ «ЛИТЕРАТУРНОЕ ТВОРЧЕСТВО»</a:t>
            </a: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Русский язык и литература</a:t>
            </a: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Включает творчество </a:t>
            </a:r>
            <a:r>
              <a:rPr lang="ru-RU" b="1" dirty="0">
                <a:latin typeface="Akrobat" panose="020B0604020202020204" charset="-52"/>
              </a:rPr>
              <a:t>писателя, читателя, редактора, журналиста, литературного критика, </a:t>
            </a:r>
            <a:r>
              <a:rPr lang="ru-RU" b="1" dirty="0" smtClean="0">
                <a:latin typeface="Akrobat" panose="020B0604020202020204" charset="-52"/>
              </a:rPr>
              <a:t>издателя</a:t>
            </a:r>
            <a:r>
              <a:rPr lang="ru-RU" b="1" dirty="0">
                <a:latin typeface="Akrobat" panose="020B0604020202020204" charset="-52"/>
              </a:rPr>
              <a:t> </a:t>
            </a:r>
            <a:r>
              <a:rPr lang="ru-RU" b="1" dirty="0" smtClean="0">
                <a:latin typeface="Akrobat" panose="020B0604020202020204" charset="-52"/>
              </a:rPr>
              <a:t>и т.д.</a:t>
            </a:r>
            <a:endParaRPr lang="ru-RU" b="1" dirty="0">
              <a:latin typeface="Akrobat" panose="020B060402020202020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035" y="6094973"/>
            <a:ext cx="11591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Оплата проезда, пребывания и питания участников образовательной программы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- за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krobat" panose="020B0604020202020204" charset="-52"/>
              </a:rPr>
              <a:t>счет средств Образовательного Фонда «Талант и успех».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25120" y="1438003"/>
            <a:ext cx="3388178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«Фигурное катание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на коньках»</a:t>
            </a:r>
          </a:p>
          <a:p>
            <a:pPr marL="0" lvl="1">
              <a:spcBef>
                <a:spcPts val="0"/>
              </a:spcBef>
            </a:pPr>
            <a:endParaRPr lang="ru-RU" b="1" dirty="0" smtClean="0">
              <a:latin typeface="Akrobat" panose="020B0604020202020204" charset="-52"/>
            </a:endParaRPr>
          </a:p>
          <a:p>
            <a:pPr marL="0" lvl="1">
              <a:spcBef>
                <a:spcPts val="0"/>
              </a:spcBef>
            </a:pPr>
            <a:r>
              <a:rPr lang="ru-RU" b="1" dirty="0" smtClean="0">
                <a:latin typeface="Akrobat" panose="020B0604020202020204" charset="-52"/>
              </a:rPr>
              <a:t>«Шахматы»</a:t>
            </a:r>
          </a:p>
          <a:p>
            <a:pPr marL="0" lvl="1">
              <a:spcBef>
                <a:spcPts val="0"/>
              </a:spcBef>
            </a:pPr>
            <a:r>
              <a:rPr lang="ru-RU" b="1" dirty="0">
                <a:latin typeface="Akrobat" panose="020B0604020202020204" charset="-52"/>
              </a:rPr>
              <a:t>«Хоккей»</a:t>
            </a:r>
          </a:p>
        </p:txBody>
      </p:sp>
      <p:sp>
        <p:nvSpPr>
          <p:cNvPr id="25" name="TextBox 43"/>
          <p:cNvSpPr txBox="1">
            <a:spLocks noChangeArrowheads="1"/>
          </p:cNvSpPr>
          <p:nvPr/>
        </p:nvSpPr>
        <p:spPr bwMode="auto">
          <a:xfrm>
            <a:off x="3872399" y="4495904"/>
            <a:ext cx="3085833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 algn="ctr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Отбор проводится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в соответствии с правилами отбора на каждую отдельную программу.</a:t>
            </a:r>
          </a:p>
        </p:txBody>
      </p:sp>
    </p:spTree>
    <p:extLst>
      <p:ext uri="{BB962C8B-B14F-4D97-AF65-F5344CB8AC3E}">
        <p14:creationId xmlns:p14="http://schemas.microsoft.com/office/powerpoint/2010/main" val="26124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>
                <a:solidFill>
                  <a:srgbClr val="2E3192"/>
                </a:solidFill>
              </a:rPr>
              <a:t>Академия </a:t>
            </a:r>
            <a:r>
              <a:rPr lang="ru-RU" dirty="0" smtClean="0">
                <a:solidFill>
                  <a:srgbClr val="2E3192"/>
                </a:solidFill>
              </a:rPr>
              <a:t>Яндекса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282762" y="2422368"/>
            <a:ext cx="3494319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https://academy.yandex.ru/vsosh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1" y="1261528"/>
            <a:ext cx="1045360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Akrobat" panose="020B0604020202020204" charset="-52"/>
              </a:rPr>
              <a:t>Подготовка к Всероссийской олимпиаде </a:t>
            </a:r>
            <a:r>
              <a:rPr lang="ru-RU" sz="2600" b="1" dirty="0" smtClean="0">
                <a:latin typeface="Akrobat" panose="020B0604020202020204" charset="-52"/>
              </a:rPr>
              <a:t>школьников по информатике</a:t>
            </a:r>
          </a:p>
          <a:p>
            <a:endParaRPr lang="ru-RU" sz="1100" b="1" dirty="0" smtClean="0">
              <a:latin typeface="Akrobat" panose="020B0604020202020204" charset="-52"/>
            </a:endParaRPr>
          </a:p>
          <a:p>
            <a:r>
              <a:rPr lang="ru-RU" b="1" dirty="0">
                <a:latin typeface="Akrobat" panose="020B0604020202020204" charset="-52"/>
              </a:rPr>
              <a:t>Бесплатные сборы для школьников 5–11-х классов.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55" y="2472544"/>
            <a:ext cx="7349816" cy="38736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381" y="2944913"/>
            <a:ext cx="3087079" cy="30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Тинькофф Поколение для школьников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515350" y="3485065"/>
            <a:ext cx="3420577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https://fintech.tinkoff.ru/school/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1" y="1261528"/>
            <a:ext cx="8964479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solidFill>
                  <a:prstClr val="black"/>
                </a:solidFill>
                <a:latin typeface="Akrobat" panose="020B0604020202020204" charset="-52"/>
              </a:rPr>
              <a:t>Бесплатные курсы и мероприятия для школьников, </a:t>
            </a:r>
            <a:r>
              <a:rPr lang="ru-RU" sz="2800" b="1" dirty="0" smtClean="0">
                <a:solidFill>
                  <a:prstClr val="black"/>
                </a:solidFill>
                <a:latin typeface="Akrobat" panose="020B0604020202020204" charset="-52"/>
              </a:rPr>
              <a:t>подготовка</a:t>
            </a:r>
            <a:br>
              <a:rPr lang="ru-RU" sz="28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800" b="1" dirty="0" smtClean="0">
                <a:solidFill>
                  <a:prstClr val="black"/>
                </a:solidFill>
                <a:latin typeface="Akrobat" panose="020B0604020202020204" charset="-52"/>
              </a:rPr>
              <a:t>к </a:t>
            </a:r>
            <a:r>
              <a:rPr lang="ru-RU" sz="2800" b="1" dirty="0">
                <a:solidFill>
                  <a:prstClr val="black"/>
                </a:solidFill>
                <a:latin typeface="Akrobat" panose="020B0604020202020204" charset="-52"/>
              </a:rPr>
              <a:t>олимпиадам по математике, информатике и анализу </a:t>
            </a:r>
            <a:r>
              <a:rPr lang="ru-RU" sz="2800" b="1" dirty="0" smtClean="0">
                <a:solidFill>
                  <a:prstClr val="black"/>
                </a:solidFill>
                <a:latin typeface="Akrobat" panose="020B0604020202020204" charset="-52"/>
              </a:rPr>
              <a:t>данных</a:t>
            </a: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:</a:t>
            </a:r>
            <a:endParaRPr lang="ru-RU" sz="24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Всероссийская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олимпиада по информатике им. Келдыша (шанс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попасть</a:t>
            </a:r>
            <a:b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в сборную России по информатике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).</a:t>
            </a:r>
            <a:endParaRPr lang="ru-RU" sz="20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Национальная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олимпиада по анализу данных </a:t>
            </a:r>
            <a:r>
              <a:rPr lang="ru-RU" sz="2000" b="1" dirty="0" err="1" smtClean="0">
                <a:solidFill>
                  <a:prstClr val="black"/>
                </a:solidFill>
                <a:latin typeface="Akrobat" panose="020B0604020202020204" charset="-52"/>
              </a:rPr>
              <a:t>Dano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 (есть обучающий компонент).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Алгоритмы и структуры данных. Подготовка школьников к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олимпиадам</a:t>
            </a:r>
            <a:b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информатике и программированию. Отбор до 10 сентября 2023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года.</a:t>
            </a:r>
            <a:endParaRPr lang="ru-RU" sz="20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Анализ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данных. Бесплатный онлайн-курс по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аналитике</a:t>
            </a:r>
            <a:b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для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учеников 9-11 классов </a:t>
            </a: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Курс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Алгоритмы: теория и практика. Методы.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Алгоритмы: теория и практика. Структуры данных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.</a:t>
            </a:r>
            <a:endParaRPr lang="ru-RU" sz="2000" b="1" dirty="0">
              <a:solidFill>
                <a:prstClr val="black"/>
              </a:solidFill>
              <a:latin typeface="Akrobat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769" y="3841227"/>
            <a:ext cx="2571738" cy="25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>
                <a:solidFill>
                  <a:srgbClr val="2E3192"/>
                </a:solidFill>
              </a:rPr>
              <a:t>Перечневые </a:t>
            </a:r>
            <a:r>
              <a:rPr lang="ru-RU" dirty="0" smtClean="0">
                <a:solidFill>
                  <a:srgbClr val="2E3192"/>
                </a:solidFill>
              </a:rPr>
              <a:t>олимпиады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9311030" y="1470466"/>
            <a:ext cx="2180277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</a:t>
            </a:r>
            <a:r>
              <a:rPr lang="en-US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olimpiada.ru/article/10</a:t>
            </a:r>
            <a:r>
              <a:rPr lang="ru-RU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43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8122" y="1101416"/>
            <a:ext cx="94438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Приказ </a:t>
            </a:r>
            <a:r>
              <a:rPr lang="ru-RU" b="1" dirty="0">
                <a:latin typeface="Akrobat" panose="020B0604020202020204" charset="-52"/>
              </a:rPr>
              <a:t>Министерства науки и высшего образования Российской Федерации «Об утверждении перечня олимпиад школьников и их уровней на </a:t>
            </a:r>
            <a:r>
              <a:rPr lang="ru-RU" b="1" dirty="0" smtClean="0">
                <a:latin typeface="Akrobat" panose="020B0604020202020204" charset="-52"/>
              </a:rPr>
              <a:t>20ХХ/ХХ </a:t>
            </a:r>
            <a:r>
              <a:rPr lang="ru-RU" b="1" dirty="0">
                <a:latin typeface="Akrobat" panose="020B0604020202020204" charset="-52"/>
              </a:rPr>
              <a:t>учебный год</a:t>
            </a:r>
            <a:r>
              <a:rPr lang="ru-RU" b="1" dirty="0" smtClean="0">
                <a:latin typeface="Akrobat" panose="020B0604020202020204" charset="-52"/>
              </a:rPr>
              <a:t>» утверждается ежегодно в сентябре.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Олимпиады из Перечня дают льготы при поступлении (каждый ВУЗ сам определяет уровень льготы).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Олимпиады бывают 1, 2, 3 уровней в зависимости от сложности заданий, количества участников и охвата регионов.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Олимпиады состоят из двух этапов: отборочный (обычно дистанционный) и заключительный (обычно очный, бывает дистанционный с </a:t>
            </a:r>
            <a:r>
              <a:rPr lang="ru-RU" b="1" dirty="0" err="1" smtClean="0">
                <a:latin typeface="Akrobat" panose="020B0604020202020204" charset="-52"/>
              </a:rPr>
              <a:t>прокторингом</a:t>
            </a:r>
            <a:r>
              <a:rPr lang="ru-RU" b="1" dirty="0" smtClean="0">
                <a:latin typeface="Akrobat" panose="020B0604020202020204" charset="-52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Обычно </a:t>
            </a:r>
            <a:r>
              <a:rPr lang="ru-RU" b="1" dirty="0">
                <a:latin typeface="Akrobat" panose="020B0604020202020204" charset="-52"/>
              </a:rPr>
              <a:t>отборочные этапы проходят в октябре-декабре, а </a:t>
            </a:r>
            <a:r>
              <a:rPr lang="ru-RU" b="1" dirty="0" smtClean="0">
                <a:latin typeface="Akrobat" panose="020B0604020202020204" charset="-52"/>
              </a:rPr>
              <a:t>заключительные </a:t>
            </a:r>
            <a:r>
              <a:rPr lang="ru-RU" b="1" dirty="0">
                <a:latin typeface="Akrobat" panose="020B0604020202020204" charset="-52"/>
              </a:rPr>
              <a:t>— в </a:t>
            </a:r>
            <a:r>
              <a:rPr lang="ru-RU" b="1" dirty="0" smtClean="0">
                <a:latin typeface="Akrobat" panose="020B0604020202020204" charset="-52"/>
              </a:rPr>
              <a:t>январе-марте.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Диплом </a:t>
            </a:r>
            <a:r>
              <a:rPr lang="ru-RU" b="1" dirty="0">
                <a:latin typeface="Akrobat" panose="020B0604020202020204" charset="-52"/>
              </a:rPr>
              <a:t>перечневой олимпиады нужно подтвердить результатом </a:t>
            </a:r>
            <a:r>
              <a:rPr lang="ru-RU" b="1" dirty="0" smtClean="0">
                <a:latin typeface="Akrobat" panose="020B0604020202020204" charset="-52"/>
              </a:rPr>
              <a:t>ЕГЭ, набрав </a:t>
            </a:r>
            <a:r>
              <a:rPr lang="ru-RU" b="1" dirty="0">
                <a:latin typeface="Akrobat" panose="020B0604020202020204" charset="-52"/>
              </a:rPr>
              <a:t>не менее 75 </a:t>
            </a:r>
            <a:r>
              <a:rPr lang="ru-RU" b="1" dirty="0" smtClean="0">
                <a:latin typeface="Akrobat" panose="020B0604020202020204" charset="-52"/>
              </a:rPr>
              <a:t>баллов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по </a:t>
            </a:r>
            <a:r>
              <a:rPr lang="ru-RU" b="1" dirty="0">
                <a:latin typeface="Akrobat" panose="020B0604020202020204" charset="-52"/>
              </a:rPr>
              <a:t>соответствующему предмету, но </a:t>
            </a:r>
            <a:r>
              <a:rPr lang="ru-RU" b="1" dirty="0" smtClean="0">
                <a:latin typeface="Akrobat" panose="020B0604020202020204" charset="-52"/>
              </a:rPr>
              <a:t>ВУЗы могут </a:t>
            </a:r>
            <a:r>
              <a:rPr lang="ru-RU" b="1" dirty="0">
                <a:latin typeface="Akrobat" panose="020B0604020202020204" charset="-52"/>
              </a:rPr>
              <a:t>устанавливать и другую планку</a:t>
            </a:r>
            <a:r>
              <a:rPr lang="ru-RU" b="1" dirty="0" smtClean="0">
                <a:latin typeface="Akrobat" panose="020B0604020202020204" charset="-52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На сайте </a:t>
            </a:r>
            <a:r>
              <a:rPr lang="en-US" u="sng" dirty="0" smtClean="0">
                <a:solidFill>
                  <a:srgbClr val="0070C0"/>
                </a:solidFill>
                <a:latin typeface="Akrobat" panose="020B0604020202020204" charset="-52"/>
              </a:rPr>
              <a:t>olimpiada.ru</a:t>
            </a:r>
            <a:r>
              <a:rPr lang="ru-RU" b="1" dirty="0" smtClean="0">
                <a:latin typeface="Akrobat" panose="020B0604020202020204" charset="-52"/>
              </a:rPr>
              <a:t> ежегодно обновляется список перечневых олимпиад по профилям.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По </a:t>
            </a:r>
            <a:r>
              <a:rPr lang="en-US" b="1" dirty="0" err="1" smtClean="0">
                <a:latin typeface="Akrobat" panose="020B0604020202020204" charset="-52"/>
              </a:rPr>
              <a:t>qr</a:t>
            </a:r>
            <a:r>
              <a:rPr lang="en-US" b="1" dirty="0" smtClean="0">
                <a:latin typeface="Akrobat" panose="020B0604020202020204" charset="-52"/>
              </a:rPr>
              <a:t>-</a:t>
            </a:r>
            <a:r>
              <a:rPr lang="ru-RU" b="1" dirty="0" smtClean="0">
                <a:latin typeface="Akrobat" panose="020B0604020202020204" charset="-52"/>
              </a:rPr>
              <a:t>коду список на 2022-2023 учебный год. Актуальный список нужно искать после подписания приказа.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latin typeface="Akrobat" panose="020B0604020202020204" charset="-52"/>
              </a:rPr>
              <a:t>Скачать дипломы всех перечневых олимпиад по учебным годам можно на сайте </a:t>
            </a:r>
            <a:r>
              <a:rPr lang="en-US" u="sng" dirty="0" smtClean="0">
                <a:solidFill>
                  <a:srgbClr val="0070C0"/>
                </a:solidFill>
                <a:latin typeface="Akrobat" panose="020B0604020202020204" charset="-52"/>
              </a:rPr>
              <a:t>diploma.rsr-olymp.ru</a:t>
            </a:r>
            <a:r>
              <a:rPr lang="ru-RU" b="1" dirty="0" smtClean="0">
                <a:latin typeface="Akrobat" panose="020B0604020202020204" charset="-52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420" y="2078750"/>
            <a:ext cx="1745105" cy="1745105"/>
          </a:xfrm>
          <a:prstGeom prst="rect">
            <a:avLst/>
          </a:prstGeom>
        </p:spPr>
      </p:pic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9311030" y="4063319"/>
            <a:ext cx="2180277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https://diploma.rsr-olymp.ru/2023/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334" y="4760434"/>
            <a:ext cx="1764191" cy="176419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1253750" y="5642529"/>
            <a:ext cx="2859314" cy="2859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0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282170"/>
            <a:ext cx="8507278" cy="9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Перечень </a:t>
            </a:r>
            <a:r>
              <a:rPr lang="ru-RU" dirty="0">
                <a:solidFill>
                  <a:srgbClr val="2E3192"/>
                </a:solidFill>
              </a:rPr>
              <a:t>олимпиад и иных </a:t>
            </a:r>
            <a:r>
              <a:rPr lang="ru-RU" dirty="0" smtClean="0">
                <a:solidFill>
                  <a:srgbClr val="2E3192"/>
                </a:solidFill>
              </a:rPr>
              <a:t>интеллектуальных</a:t>
            </a:r>
            <a:br>
              <a:rPr lang="ru-RU" dirty="0" smtClean="0">
                <a:solidFill>
                  <a:srgbClr val="2E3192"/>
                </a:solidFill>
              </a:rPr>
            </a:br>
            <a:r>
              <a:rPr lang="ru-RU" dirty="0" smtClean="0">
                <a:solidFill>
                  <a:srgbClr val="2E3192"/>
                </a:solidFill>
              </a:rPr>
              <a:t>и </a:t>
            </a:r>
            <a:r>
              <a:rPr lang="ru-RU" dirty="0">
                <a:solidFill>
                  <a:srgbClr val="2E3192"/>
                </a:solidFill>
              </a:rPr>
              <a:t>(или) творческих конкурсов, </a:t>
            </a:r>
            <a:r>
              <a:rPr lang="ru-RU" dirty="0" smtClean="0">
                <a:solidFill>
                  <a:srgbClr val="2E3192"/>
                </a:solidFill>
              </a:rPr>
              <a:t>мероприятий…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1219" y="278972"/>
            <a:ext cx="108083" cy="921714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8122" y="1319425"/>
            <a:ext cx="113774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Утверждается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Приказом Министерства просвещения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РФ.</a:t>
            </a:r>
            <a:endParaRPr lang="ru-RU" sz="20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spcAft>
                <a:spcPts val="1200"/>
              </a:spcAft>
            </a:pPr>
            <a:endParaRPr lang="ru-RU" sz="4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spcAft>
                <a:spcPts val="12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На 2023-2024 учебный год действует приказ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Министерства просвещения РФ от 1 июня 2023 г. № 415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«Об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утверждении перечня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а также на пропаганду научных знаний,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творческих и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спортивных достижений, на 2022/23 учебный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год»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Мероприятия, упомянутые в этом перечне имеют уровни: высший, 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I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,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 II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,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 III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 и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 IV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.</a:t>
            </a:r>
          </a:p>
          <a:p>
            <a:pPr>
              <a:spcAft>
                <a:spcPts val="1200"/>
              </a:spcAft>
            </a:pPr>
            <a:endParaRPr lang="ru-RU" sz="4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spcAft>
                <a:spcPts val="12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Победа и </a:t>
            </a:r>
            <a:r>
              <a:rPr lang="ru-RU" sz="2000" b="1" dirty="0" err="1" smtClean="0">
                <a:solidFill>
                  <a:prstClr val="black"/>
                </a:solidFill>
                <a:latin typeface="Akrobat" panose="020B0604020202020204" charset="-52"/>
              </a:rPr>
              <a:t>призерство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 в олимпиадах, конкурсах, конференциях и пр. из этого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перечня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позволяет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получать дополнительные баллы в вузах РФ при учете индивидуальных достижений (до 10 баллов) и участвовать в конкурсах на получение гранта президента РФ.</a:t>
            </a: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542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282171"/>
            <a:ext cx="8837478" cy="9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Сайт для выбора перечневых олимпиад</a:t>
            </a:r>
            <a:br>
              <a:rPr lang="ru-RU" dirty="0" smtClean="0">
                <a:solidFill>
                  <a:srgbClr val="2E3192"/>
                </a:solidFill>
              </a:rPr>
            </a:br>
            <a:r>
              <a:rPr lang="ru-RU" dirty="0" smtClean="0">
                <a:solidFill>
                  <a:srgbClr val="2E3192"/>
                </a:solidFill>
              </a:rPr>
              <a:t>из Перечня Министерства образования и науки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295381"/>
            <a:ext cx="108083" cy="929423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1443333" y="3809318"/>
            <a:ext cx="2404767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https://postupi.online/olimp-list/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45" y="4494642"/>
            <a:ext cx="1714141" cy="17141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08122" y="1241901"/>
            <a:ext cx="458297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prstClr val="black"/>
                </a:solidFill>
                <a:latin typeface="Akrobat" panose="020B0604020202020204" charset="-52"/>
              </a:rPr>
              <a:t>Сайт «Поступи </a:t>
            </a:r>
            <a:r>
              <a:rPr lang="ru-RU" b="1" dirty="0">
                <a:solidFill>
                  <a:prstClr val="black"/>
                </a:solidFill>
                <a:latin typeface="Akrobat" panose="020B0604020202020204" charset="-52"/>
              </a:rPr>
              <a:t>о</a:t>
            </a:r>
            <a:r>
              <a:rPr lang="ru-RU" b="1" dirty="0" smtClean="0">
                <a:solidFill>
                  <a:prstClr val="black"/>
                </a:solidFill>
                <a:latin typeface="Akrobat" panose="020B0604020202020204" charset="-52"/>
              </a:rPr>
              <a:t>нлайн» </a:t>
            </a:r>
            <a:r>
              <a:rPr lang="en-US" b="1" dirty="0">
                <a:solidFill>
                  <a:prstClr val="black"/>
                </a:solidFill>
                <a:latin typeface="Akrobat" panose="020B0604020202020204" charset="-52"/>
                <a:hlinkClick r:id="rId5"/>
              </a:rPr>
              <a:t>https://</a:t>
            </a:r>
            <a:r>
              <a:rPr lang="en-US" b="1" dirty="0" smtClean="0">
                <a:solidFill>
                  <a:prstClr val="black"/>
                </a:solidFill>
                <a:latin typeface="Akrobat" panose="020B0604020202020204" charset="-52"/>
                <a:hlinkClick r:id="rId5"/>
              </a:rPr>
              <a:t>postupi.online</a:t>
            </a:r>
            <a:r>
              <a:rPr lang="ru-RU" b="1" dirty="0" smtClean="0">
                <a:solidFill>
                  <a:prstClr val="black"/>
                </a:solidFill>
                <a:latin typeface="Akrobat" panose="020B0604020202020204" charset="-52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prstClr val="black"/>
                </a:solidFill>
                <a:latin typeface="Akrobat" panose="020B0604020202020204" charset="-52"/>
              </a:rPr>
              <a:t>Можно сформировать список нужных олимпиад выбрав предмет, класс участия, уровень олимпиады.</a:t>
            </a:r>
          </a:p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prstClr val="black"/>
                </a:solidFill>
                <a:latin typeface="Akrobat" panose="020B0604020202020204" charset="-52"/>
              </a:rPr>
              <a:t>Указывается какие этапы у олимпиады, сколько ВУЗов примут по этой олимпиаде без экзаменов, сколько округлят ЕГЭ до 100 баллов и т.д.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890" y="1799945"/>
            <a:ext cx="6391887" cy="41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Все олимпиады с </a:t>
            </a:r>
            <a:r>
              <a:rPr lang="ru-RU" smtClean="0">
                <a:solidFill>
                  <a:srgbClr val="2E3192"/>
                </a:solidFill>
              </a:rPr>
              <a:t>1 класса </a:t>
            </a:r>
            <a:r>
              <a:rPr lang="ru-RU" dirty="0" smtClean="0">
                <a:solidFill>
                  <a:srgbClr val="2E3192"/>
                </a:solidFill>
              </a:rPr>
              <a:t>на </a:t>
            </a:r>
            <a:r>
              <a:rPr lang="en-US" dirty="0" smtClean="0">
                <a:solidFill>
                  <a:srgbClr val="2E3192"/>
                </a:solidFill>
              </a:rPr>
              <a:t>olimpiada.ru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864600" y="2403243"/>
            <a:ext cx="3165402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https://olimpiada.ru/activities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2780790"/>
            <a:ext cx="2912481" cy="2912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9" y="1326261"/>
            <a:ext cx="8383394" cy="5145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577559" y="2099486"/>
            <a:ext cx="5279952" cy="17777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39928" y="2072700"/>
            <a:ext cx="5657850" cy="4107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8685078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Национальная технологическая олимпиада (НТО)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1" y="1127152"/>
            <a:ext cx="1123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НТО – это командные </a:t>
            </a:r>
            <a:r>
              <a:rPr lang="ru-RU" sz="2000" b="1" dirty="0">
                <a:latin typeface="Akrobat" panose="020B0604020202020204" charset="-52"/>
              </a:rPr>
              <a:t>инженерные соревнования для школьников и студентов</a:t>
            </a:r>
            <a:r>
              <a:rPr lang="ru-RU" sz="2000" b="1" dirty="0" smtClean="0">
                <a:latin typeface="Akrobat" panose="020B0604020202020204" charset="-5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2 трека: НТО </a:t>
            </a:r>
            <a:r>
              <a:rPr lang="en-US" sz="2000" b="1" dirty="0" smtClean="0">
                <a:latin typeface="Akrobat" panose="020B0604020202020204" charset="-52"/>
              </a:rPr>
              <a:t>Junior</a:t>
            </a:r>
            <a:r>
              <a:rPr lang="ru-RU" sz="2000" b="1" dirty="0" smtClean="0">
                <a:latin typeface="Akrobat" panose="020B0604020202020204" charset="-52"/>
              </a:rPr>
              <a:t> (5-7 классы) и НТО для 8-11 классов. </a:t>
            </a:r>
            <a:r>
              <a:rPr lang="ru-RU" sz="2000" b="1" dirty="0">
                <a:latin typeface="Akrobat" panose="020B0604020202020204" charset="-52"/>
              </a:rPr>
              <a:t>Есть материалы для </a:t>
            </a:r>
            <a:r>
              <a:rPr lang="ru-RU" sz="2000" b="1" dirty="0" smtClean="0">
                <a:latin typeface="Akrobat" panose="020B0604020202020204" charset="-52"/>
              </a:rPr>
              <a:t>подготовки.</a:t>
            </a: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-56216" y="5975588"/>
            <a:ext cx="3552752" cy="3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2500"/>
              </a:lnSpc>
              <a:spcBef>
                <a:spcPts val="0"/>
              </a:spcBef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https://junior.ntcontest.ru/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14" y="4112684"/>
            <a:ext cx="1692091" cy="1686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30950" y="2099486"/>
            <a:ext cx="55245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1E3C8A"/>
                </a:solidFill>
                <a:latin typeface="Akrobat" panose="020B0604020202020204" charset="-52"/>
              </a:rPr>
              <a:t>НТО для 8-11 </a:t>
            </a:r>
            <a:r>
              <a:rPr lang="ru-RU" b="1" dirty="0" smtClean="0">
                <a:solidFill>
                  <a:srgbClr val="1E3C8A"/>
                </a:solidFill>
                <a:latin typeface="Akrobat" panose="020B0604020202020204" charset="-52"/>
              </a:rPr>
              <a:t>классов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Akrobat" panose="020B0604020202020204" charset="-52"/>
              </a:rPr>
              <a:t>41 профиль (28 из них входит в Перечень олимпиад)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Akrobat" panose="020B0604020202020204" charset="-52"/>
              </a:rPr>
              <a:t>3 этапа: 2 отборочных этапа (индивидуальный</a:t>
            </a:r>
            <a:br>
              <a:rPr lang="ru-RU" b="1" dirty="0" smtClean="0">
                <a:latin typeface="Akrobat" panose="020B0604020202020204" charset="-52"/>
              </a:rPr>
            </a:br>
            <a:r>
              <a:rPr lang="ru-RU" b="1" dirty="0" smtClean="0">
                <a:latin typeface="Akrobat" panose="020B0604020202020204" charset="-52"/>
              </a:rPr>
              <a:t>и командный), заключительный.</a:t>
            </a:r>
            <a:endParaRPr lang="ru-RU" b="1" dirty="0">
              <a:latin typeface="Akrobat" panose="020B0604020202020204" charset="-52"/>
            </a:endParaRPr>
          </a:p>
          <a:p>
            <a:pPr algn="ctr">
              <a:lnSpc>
                <a:spcPct val="120000"/>
              </a:lnSpc>
            </a:pPr>
            <a:endParaRPr lang="ru-RU" b="1" dirty="0" smtClean="0">
              <a:latin typeface="Akrobat" panose="020B0604020202020204" charset="-52"/>
            </a:endParaRP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Akrobat" panose="020B0604020202020204" charset="-52"/>
              </a:rPr>
              <a:t>Преимущества: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krobat" panose="020B0604020202020204" charset="-52"/>
              </a:rPr>
              <a:t>100 баллов ЕГЭ и другие льготы при поступлении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krobat" panose="020B0604020202020204" charset="-52"/>
              </a:rPr>
              <a:t>Опыт в решении актуальных технологических задач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krobat" panose="020B0604020202020204" charset="-52"/>
              </a:rPr>
              <a:t>Знакомство с востребованными профессиями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krobat" panose="020B0604020202020204" charset="-52"/>
              </a:rPr>
              <a:t>Дипломы в портфолио </a:t>
            </a:r>
            <a:r>
              <a:rPr lang="ru-RU" b="1" dirty="0" smtClean="0">
                <a:latin typeface="Akrobat" panose="020B0604020202020204" charset="-52"/>
              </a:rPr>
              <a:t>достижений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krobat" panose="020B0604020202020204" charset="-52"/>
              </a:rPr>
              <a:t>Возможность прохождения стажировок с перспективой трудоустройства</a:t>
            </a:r>
            <a:endParaRPr lang="ru-RU" b="1" dirty="0">
              <a:latin typeface="Akrobat" panose="020B060402020202020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8121" y="2104486"/>
            <a:ext cx="5618828" cy="1740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1E3C8A"/>
                </a:solidFill>
                <a:latin typeface="Akrobat" panose="020B0604020202020204" charset="-52"/>
              </a:rPr>
              <a:t>НТО </a:t>
            </a:r>
            <a:r>
              <a:rPr lang="en-US" b="1" dirty="0">
                <a:solidFill>
                  <a:srgbClr val="1E3C8A"/>
                </a:solidFill>
                <a:latin typeface="Akrobat" panose="020B0604020202020204" charset="-52"/>
              </a:rPr>
              <a:t>Junior</a:t>
            </a:r>
            <a:endParaRPr lang="ru-RU" b="1" dirty="0">
              <a:solidFill>
                <a:srgbClr val="1E3C8A"/>
              </a:solidFill>
              <a:latin typeface="Akrobat" panose="020B0604020202020204" charset="-52"/>
            </a:endParaRPr>
          </a:p>
          <a:p>
            <a:pPr algn="ctr">
              <a:lnSpc>
                <a:spcPct val="120000"/>
              </a:lnSpc>
            </a:pPr>
            <a:r>
              <a:rPr lang="ru-RU" b="1" dirty="0">
                <a:latin typeface="Akrobat" panose="020B0604020202020204" charset="-52"/>
              </a:rPr>
              <a:t>6 направлений соревнований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latin typeface="Akrobat" panose="020B0604020202020204" charset="-52"/>
              </a:rPr>
              <a:t>2 этапа: Отборочный </a:t>
            </a:r>
            <a:r>
              <a:rPr lang="ru-RU" b="1" dirty="0" smtClean="0">
                <a:latin typeface="Akrobat" panose="020B0604020202020204" charset="-52"/>
              </a:rPr>
              <a:t>(сентябрь</a:t>
            </a:r>
            <a:r>
              <a:rPr lang="ru-RU" b="1" dirty="0">
                <a:latin typeface="Akrobat" panose="020B0604020202020204" charset="-52"/>
              </a:rPr>
              <a:t>−октябрь 2023 </a:t>
            </a:r>
            <a:r>
              <a:rPr lang="ru-RU" b="1" dirty="0" smtClean="0">
                <a:latin typeface="Akrobat" panose="020B0604020202020204" charset="-52"/>
              </a:rPr>
              <a:t>года) 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Akrobat" panose="020B0604020202020204" charset="-52"/>
              </a:rPr>
              <a:t>дается 2 попытки</a:t>
            </a:r>
            <a:endParaRPr lang="ru-RU" b="1" dirty="0">
              <a:latin typeface="Akrobat" panose="020B0604020202020204" charset="-52"/>
            </a:endParaRP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Akrobat" panose="020B0604020202020204" charset="-52"/>
              </a:rPr>
              <a:t>Финал </a:t>
            </a:r>
            <a:r>
              <a:rPr lang="ru-RU" b="1" dirty="0">
                <a:latin typeface="Akrobat" panose="020B0604020202020204" charset="-52"/>
              </a:rPr>
              <a:t>— </a:t>
            </a:r>
            <a:r>
              <a:rPr lang="ru-RU" b="1" dirty="0" smtClean="0">
                <a:latin typeface="Akrobat" panose="020B0604020202020204" charset="-52"/>
              </a:rPr>
              <a:t>ноябрь </a:t>
            </a:r>
            <a:r>
              <a:rPr lang="ru-RU" b="1" dirty="0">
                <a:latin typeface="Akrobat" panose="020B0604020202020204" charset="-52"/>
              </a:rPr>
              <a:t>2023 </a:t>
            </a:r>
            <a:r>
              <a:rPr lang="ru-RU" b="1" dirty="0" smtClean="0">
                <a:latin typeface="Akrobat" panose="020B0604020202020204" charset="-52"/>
              </a:rPr>
              <a:t>года</a:t>
            </a:r>
            <a:endParaRPr lang="ru-RU" b="1" dirty="0">
              <a:latin typeface="Akrobat" panose="020B0604020202020204" charset="-52"/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3496536" y="5868444"/>
            <a:ext cx="2403402" cy="3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2500"/>
              </a:lnSpc>
              <a:spcBef>
                <a:spcPts val="0"/>
              </a:spcBef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https://ntcontest.ru/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063" y="4114456"/>
            <a:ext cx="1695837" cy="16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354081" y="4651958"/>
            <a:ext cx="5654885" cy="18838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00430" y="4651958"/>
            <a:ext cx="5062906" cy="18629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13573" y="3475741"/>
            <a:ext cx="3773714" cy="8638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448797" y="4804282"/>
            <a:ext cx="5466150" cy="14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Дистанционно: с </a:t>
            </a:r>
            <a:r>
              <a:rPr lang="ru-RU" sz="2000" dirty="0">
                <a:solidFill>
                  <a:schemeClr val="tx1"/>
                </a:solidFill>
              </a:rPr>
              <a:t>20 ноября 2023 г. по 25 января 2024 г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>
                <a:solidFill>
                  <a:schemeClr val="tx1"/>
                </a:solidFill>
              </a:rPr>
              <a:t>на сайте https://olymp.tsu.ru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Сроки </a:t>
            </a:r>
            <a:r>
              <a:rPr lang="ru-RU" sz="2000" dirty="0">
                <a:solidFill>
                  <a:schemeClr val="tx1"/>
                </a:solidFill>
              </a:rPr>
              <a:t>проведения 2 (заключительного) этапа: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Томске – март 2024 г.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TextBox 43"/>
          <p:cNvSpPr txBox="1">
            <a:spLocks noChangeArrowheads="1"/>
          </p:cNvSpPr>
          <p:nvPr/>
        </p:nvSpPr>
        <p:spPr bwMode="auto">
          <a:xfrm>
            <a:off x="4995792" y="3561113"/>
            <a:ext cx="3591495" cy="7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Математика и история входят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перечень </a:t>
            </a:r>
            <a:r>
              <a:rPr lang="ru-RU" sz="2000" dirty="0" err="1">
                <a:solidFill>
                  <a:schemeClr val="tx1"/>
                </a:solidFill>
              </a:rPr>
              <a:t>Минпросвещения</a:t>
            </a:r>
            <a:r>
              <a:rPr lang="ru-RU" sz="2000" dirty="0">
                <a:solidFill>
                  <a:schemeClr val="tx1"/>
                </a:solidFill>
              </a:rPr>
              <a:t> РФ.</a:t>
            </a:r>
          </a:p>
        </p:txBody>
      </p:sp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>
                <a:solidFill>
                  <a:srgbClr val="2E3192"/>
                </a:solidFill>
              </a:rPr>
              <a:t>Олимпиада ОРМО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5" name="TextBox 43"/>
          <p:cNvSpPr txBox="1">
            <a:spLocks noChangeArrowheads="1"/>
          </p:cNvSpPr>
          <p:nvPr/>
        </p:nvSpPr>
        <p:spPr bwMode="auto">
          <a:xfrm>
            <a:off x="9000008" y="1468971"/>
            <a:ext cx="2781177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https://abiturient.tsu.ru/ru/content/ormo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299" y="2163673"/>
            <a:ext cx="2032227" cy="2032227"/>
          </a:xfrm>
          <a:prstGeom prst="rect">
            <a:avLst/>
          </a:prstGeom>
        </p:spPr>
      </p:pic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408122" y="1079654"/>
            <a:ext cx="11537883" cy="7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Открытая региональная межвузовская олимпиада школьников вузов Томской области (ОРМО</a:t>
            </a:r>
            <a:r>
              <a:rPr lang="ru-RU" sz="2000" dirty="0" smtClean="0">
                <a:solidFill>
                  <a:schemeClr val="tx1"/>
                </a:solidFill>
              </a:rPr>
              <a:t>).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Проводится </a:t>
            </a:r>
            <a:r>
              <a:rPr lang="ru-RU" sz="2000" dirty="0">
                <a:solidFill>
                  <a:schemeClr val="tx1"/>
                </a:solidFill>
              </a:rPr>
              <a:t>для школьников </a:t>
            </a:r>
            <a:r>
              <a:rPr lang="ru-RU" sz="2000" dirty="0" smtClean="0">
                <a:solidFill>
                  <a:schemeClr val="tx1"/>
                </a:solidFill>
              </a:rPr>
              <a:t>8-11 классов.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0" name="TextBox 43"/>
          <p:cNvSpPr txBox="1">
            <a:spLocks noChangeArrowheads="1"/>
          </p:cNvSpPr>
          <p:nvPr/>
        </p:nvSpPr>
        <p:spPr bwMode="auto">
          <a:xfrm>
            <a:off x="354081" y="1926255"/>
            <a:ext cx="6061234" cy="249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2023/24 учебном году ОРМО входит в Перечень олимпиад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школьников</a:t>
            </a:r>
            <a:r>
              <a:rPr lang="ru-RU" sz="2000" dirty="0">
                <a:solidFill>
                  <a:schemeClr val="tx1"/>
                </a:solidFill>
              </a:rPr>
              <a:t>, утвержденный </a:t>
            </a:r>
            <a:r>
              <a:rPr lang="ru-RU" sz="2000" dirty="0" err="1">
                <a:solidFill>
                  <a:schemeClr val="tx1"/>
                </a:solidFill>
              </a:rPr>
              <a:t>Минобрнауки</a:t>
            </a:r>
            <a:r>
              <a:rPr lang="ru-RU" sz="2000" dirty="0">
                <a:solidFill>
                  <a:schemeClr val="tx1"/>
                </a:solidFill>
              </a:rPr>
              <a:t> РФ.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Номер </a:t>
            </a:r>
            <a:r>
              <a:rPr lang="ru-RU" sz="2000" dirty="0">
                <a:solidFill>
                  <a:schemeClr val="tx1"/>
                </a:solidFill>
              </a:rPr>
              <a:t>в Перечне: </a:t>
            </a:r>
            <a:r>
              <a:rPr lang="ru-RU" sz="2000" dirty="0" smtClean="0">
                <a:solidFill>
                  <a:schemeClr val="tx1"/>
                </a:solidFill>
              </a:rPr>
              <a:t>70:</a:t>
            </a:r>
            <a:endParaRPr lang="ru-RU" sz="2000" dirty="0">
              <a:solidFill>
                <a:schemeClr val="tx1"/>
              </a:solidFill>
            </a:endParaRP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Русский язык – 2 уровень, 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Физика – 2 уровень,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География – 3 уровень,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Литература – 2 уровень.</a:t>
            </a:r>
          </a:p>
        </p:txBody>
      </p:sp>
      <p:sp>
        <p:nvSpPr>
          <p:cNvPr id="21" name="TextBox 43"/>
          <p:cNvSpPr txBox="1">
            <a:spLocks noChangeArrowheads="1"/>
          </p:cNvSpPr>
          <p:nvPr/>
        </p:nvSpPr>
        <p:spPr bwMode="auto">
          <a:xfrm>
            <a:off x="6794450" y="4713860"/>
            <a:ext cx="4986735" cy="180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Очно</a:t>
            </a:r>
            <a:r>
              <a:rPr lang="ru-RU" sz="2000" dirty="0">
                <a:solidFill>
                  <a:schemeClr val="tx1"/>
                </a:solidFill>
              </a:rPr>
              <a:t>: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25 </a:t>
            </a:r>
            <a:r>
              <a:rPr lang="ru-RU" sz="2000" dirty="0">
                <a:solidFill>
                  <a:schemeClr val="tx1"/>
                </a:solidFill>
              </a:rPr>
              <a:t>ноября 2023 г. – физика, литература;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2 </a:t>
            </a:r>
            <a:r>
              <a:rPr lang="ru-RU" sz="2000" dirty="0">
                <a:solidFill>
                  <a:schemeClr val="tx1"/>
                </a:solidFill>
              </a:rPr>
              <a:t>декабря 2023 г. – история*, география;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9 </a:t>
            </a:r>
            <a:r>
              <a:rPr lang="ru-RU" sz="2000" dirty="0">
                <a:solidFill>
                  <a:schemeClr val="tx1"/>
                </a:solidFill>
              </a:rPr>
              <a:t>декабря 2023 г. – русский язык;</a:t>
            </a:r>
          </a:p>
          <a:p>
            <a:pPr marL="0" lvl="1">
              <a:lnSpc>
                <a:spcPts val="27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	16 </a:t>
            </a:r>
            <a:r>
              <a:rPr lang="ru-RU" sz="2000" dirty="0">
                <a:solidFill>
                  <a:schemeClr val="tx1"/>
                </a:solidFill>
              </a:rPr>
              <a:t>декабря 2023 г. – математика</a:t>
            </a:r>
            <a:r>
              <a:rPr lang="ru-RU" sz="2000" dirty="0" smtClean="0">
                <a:solidFill>
                  <a:schemeClr val="tx1"/>
                </a:solidFill>
              </a:rPr>
              <a:t>*.</a:t>
            </a:r>
          </a:p>
        </p:txBody>
      </p:sp>
    </p:spTree>
    <p:extLst>
      <p:ext uri="{BB962C8B-B14F-4D97-AF65-F5344CB8AC3E}">
        <p14:creationId xmlns:p14="http://schemas.microsoft.com/office/powerpoint/2010/main" val="25277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8047756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Большие вызовы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287003" y="1281338"/>
            <a:ext cx="7025794" cy="242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Конкурс научно-технологических проектов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для школьников 7-11 классов.</a:t>
            </a:r>
          </a:p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Преимущества:</a:t>
            </a:r>
          </a:p>
          <a:p>
            <a:pPr marL="342900" lvl="1" indent="-3429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Получить </a:t>
            </a:r>
            <a:r>
              <a:rPr lang="ru-RU" sz="2000" dirty="0">
                <a:solidFill>
                  <a:schemeClr val="tx1"/>
                </a:solidFill>
              </a:rPr>
              <a:t>до 10 дополнительных баллов при поступлении в </a:t>
            </a:r>
            <a:r>
              <a:rPr lang="ru-RU" sz="2000" dirty="0" smtClean="0">
                <a:solidFill>
                  <a:schemeClr val="tx1"/>
                </a:solidFill>
              </a:rPr>
              <a:t>ВУЗ;</a:t>
            </a:r>
            <a:endParaRPr lang="ru-RU" sz="2000" dirty="0">
              <a:solidFill>
                <a:schemeClr val="tx1"/>
              </a:solidFill>
            </a:endParaRPr>
          </a:p>
          <a:p>
            <a:pPr marL="342900" lvl="1" indent="-3429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Реализовать </a:t>
            </a:r>
            <a:r>
              <a:rPr lang="ru-RU" sz="2000" dirty="0">
                <a:solidFill>
                  <a:schemeClr val="tx1"/>
                </a:solidFill>
              </a:rPr>
              <a:t>свой </a:t>
            </a:r>
            <a:r>
              <a:rPr lang="ru-RU" sz="2000" dirty="0" smtClean="0">
                <a:solidFill>
                  <a:schemeClr val="tx1"/>
                </a:solidFill>
              </a:rPr>
              <a:t>проект и услышать рекомендации экспертов;</a:t>
            </a:r>
            <a:endParaRPr lang="ru-RU" sz="2000" dirty="0">
              <a:solidFill>
                <a:schemeClr val="tx1"/>
              </a:solidFill>
            </a:endParaRPr>
          </a:p>
          <a:p>
            <a:pPr marL="342900" lvl="1" indent="-3429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Возможность поступить </a:t>
            </a:r>
            <a:r>
              <a:rPr lang="ru-RU" sz="2000" dirty="0">
                <a:solidFill>
                  <a:schemeClr val="tx1"/>
                </a:solidFill>
              </a:rPr>
              <a:t>в экспериментальный IT-</a:t>
            </a:r>
            <a:r>
              <a:rPr lang="ru-RU" sz="2000" dirty="0" err="1">
                <a:solidFill>
                  <a:schemeClr val="tx1"/>
                </a:solidFill>
              </a:rPr>
              <a:t>бакалавриат</a:t>
            </a:r>
            <a:r>
              <a:rPr lang="ru-RU" sz="2000" dirty="0">
                <a:solidFill>
                  <a:schemeClr val="tx1"/>
                </a:solidFill>
              </a:rPr>
              <a:t> Университета «Сириус» без </a:t>
            </a:r>
            <a:r>
              <a:rPr lang="ru-RU" sz="2000" dirty="0" smtClean="0">
                <a:solidFill>
                  <a:schemeClr val="tx1"/>
                </a:solidFill>
              </a:rPr>
              <a:t>экзаменов.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7165929" y="456159"/>
            <a:ext cx="24065" cy="530695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8" y="4024006"/>
            <a:ext cx="2956204" cy="17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7312797" y="1491389"/>
            <a:ext cx="4488442" cy="48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Можно выбрать одно из 13 направлений,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среди которых: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Космические </a:t>
            </a:r>
            <a:r>
              <a:rPr lang="ru-RU" sz="1600" dirty="0">
                <a:solidFill>
                  <a:schemeClr val="tx1"/>
                </a:solidFill>
              </a:rPr>
              <a:t>технологии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Агропромышленные и биотехнологии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Современная энергетика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Умный город и безопасность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Генетика и </a:t>
            </a:r>
            <a:r>
              <a:rPr lang="ru-RU" sz="1600" dirty="0" smtClean="0">
                <a:solidFill>
                  <a:schemeClr val="tx1"/>
                </a:solidFill>
              </a:rPr>
              <a:t>биомедицина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chemeClr val="tx1"/>
                </a:solidFill>
              </a:rPr>
              <a:t>Нанотехнологии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Беспилотный транспорт и логистические системы</a:t>
            </a: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chemeClr val="tx1"/>
                </a:solidFill>
              </a:rPr>
              <a:t>Природоподобные</a:t>
            </a:r>
            <a:r>
              <a:rPr lang="ru-RU" sz="1600" dirty="0" smtClean="0">
                <a:solidFill>
                  <a:schemeClr val="tx1"/>
                </a:solidFill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</a:rPr>
              <a:t>нейротехнологии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80000" lvl="1" indent="-18000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Освоение Арктики и Мирового океана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Финал в ОЦ «Сириус»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на научно-технологической программе «Большие вызовы»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732" y="4408731"/>
            <a:ext cx="1795560" cy="1801137"/>
          </a:xfrm>
          <a:prstGeom prst="rect">
            <a:avLst/>
          </a:prstGeom>
        </p:spPr>
      </p:pic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3799900" y="3828299"/>
            <a:ext cx="3097224" cy="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https://konkurs.sochisirius.ru/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044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89233" y="5738743"/>
            <a:ext cx="2809722" cy="6947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Большая перемена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3595754" y="823260"/>
            <a:ext cx="25336" cy="55869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9" name="TextBox 43"/>
          <p:cNvSpPr txBox="1">
            <a:spLocks noChangeArrowheads="1"/>
          </p:cNvSpPr>
          <p:nvPr/>
        </p:nvSpPr>
        <p:spPr bwMode="auto">
          <a:xfrm>
            <a:off x="404388" y="895544"/>
            <a:ext cx="1694609" cy="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Старт весной</a:t>
            </a:r>
          </a:p>
        </p:txBody>
      </p: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8944048" y="1679821"/>
            <a:ext cx="2017255" cy="7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2500"/>
              </a:lnSpc>
              <a:spcBef>
                <a:spcPts val="0"/>
              </a:spcBef>
            </a:pPr>
            <a:r>
              <a:rPr lang="en-US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https://</a:t>
            </a:r>
            <a:r>
              <a:rPr lang="ru-RU" sz="2000" u="sng" dirty="0" err="1" smtClean="0">
                <a:solidFill>
                  <a:srgbClr val="0070C0"/>
                </a:solidFill>
                <a:latin typeface="Akrobat" panose="020B0604020202020204" charset="-52"/>
              </a:rPr>
              <a:t>большаяперемена.онлайн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144" y="2455458"/>
            <a:ext cx="1634010" cy="1639165"/>
          </a:xfrm>
          <a:prstGeom prst="rect">
            <a:avLst/>
          </a:prstGeom>
        </p:spPr>
      </p:pic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404388" y="1315793"/>
            <a:ext cx="2894567" cy="42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12 тематических вызовов: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«Твори!»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«Сохраняй природу!»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«Меняй мир вокруг!»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«Будь здоров!»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«Создавай будущее!»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«Расскажи о главном!»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«Делай добро!»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«Познавай Россию!»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«Помни!»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«Открывай новое!»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«Предпринимай!»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− «Служи Отечеству!»</a:t>
            </a: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593583" y="5743304"/>
            <a:ext cx="2705372" cy="71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83 школе открыт 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Клуб большой перемены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1" name="TextBox 43"/>
          <p:cNvSpPr txBox="1">
            <a:spLocks noChangeArrowheads="1"/>
          </p:cNvSpPr>
          <p:nvPr/>
        </p:nvSpPr>
        <p:spPr bwMode="auto">
          <a:xfrm>
            <a:off x="3690175" y="1875323"/>
            <a:ext cx="4672486" cy="45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rgbClr val="1E3C8A"/>
                </a:solidFill>
              </a:rPr>
              <a:t>Школьники 5-7 классов 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образовательное путешествие по маршруту «Санкт-Петербург – Владивосток», «Владивосток – Санкт-Петербург».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endParaRPr lang="ru-RU" sz="1050" dirty="0" smtClean="0">
              <a:solidFill>
                <a:srgbClr val="1E3C8A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1E3C8A"/>
                </a:solidFill>
              </a:rPr>
              <a:t>Школьники 8-9 классов:</a:t>
            </a:r>
            <a:endParaRPr lang="ru-RU" sz="2000" dirty="0">
              <a:solidFill>
                <a:srgbClr val="1E3C8A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150 победителей - 200 000 рублей;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до 600 призеров - премия 100 000 </a:t>
            </a:r>
            <a:r>
              <a:rPr lang="ru-RU" sz="2000" dirty="0" smtClean="0">
                <a:solidFill>
                  <a:schemeClr val="tx1"/>
                </a:solidFill>
              </a:rPr>
              <a:t>рублей.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endParaRPr lang="ru-RU" sz="1600" dirty="0">
              <a:solidFill>
                <a:schemeClr val="tx1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rgbClr val="1E3C8A"/>
                </a:solidFill>
              </a:rPr>
              <a:t>Школьники 10 классов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150 победителей – премия один миллион рублей;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до 600 призеров - премия 200 000 рублей;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5 баллов в портфолио при поступлении в ВУЗ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2" name="TextBox 43"/>
          <p:cNvSpPr txBox="1">
            <a:spLocks noChangeArrowheads="1"/>
          </p:cNvSpPr>
          <p:nvPr/>
        </p:nvSpPr>
        <p:spPr bwMode="auto">
          <a:xfrm>
            <a:off x="3690175" y="890270"/>
            <a:ext cx="5353453" cy="10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Призы, премии, награды: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Всем финалистам: </a:t>
            </a:r>
            <a:r>
              <a:rPr lang="ru-RU" sz="2000" dirty="0" smtClean="0">
                <a:solidFill>
                  <a:schemeClr val="tx1"/>
                </a:solidFill>
              </a:rPr>
              <a:t>призовая путевка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МДЦ «Артек»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477" y="4268505"/>
            <a:ext cx="3590059" cy="1865654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10829154" y="6134159"/>
            <a:ext cx="2859314" cy="2859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7676005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Образовательные </a:t>
            </a:r>
            <a:r>
              <a:rPr lang="ru-RU" dirty="0">
                <a:solidFill>
                  <a:srgbClr val="2E3192"/>
                </a:solidFill>
              </a:rPr>
              <a:t>программы Центра «Сириус»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354080" y="1136544"/>
            <a:ext cx="4106992" cy="35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НАПРАВЛЕНИЕ «НАУКА»</a:t>
            </a:r>
          </a:p>
          <a:p>
            <a:pPr marL="0" lvl="1"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Отбор </a:t>
            </a:r>
            <a:r>
              <a:rPr lang="ru-RU" sz="1600" dirty="0">
                <a:solidFill>
                  <a:schemeClr val="tx1"/>
                </a:solidFill>
              </a:rPr>
              <a:t>проводится в соответствии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с правилами отбора на каждую отдельную программу.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ПОДАТЬ ЗАЯВКУ ДЛЯ УЧАСТИЯ В ОТБОРЕ МОЖЕТ КАЖДЫЙ ЗАИНТЕРЕСОВАННЫЙ ШКОЛЬНИК ИЗ ЛЮБОГО РЕГИОНА РОССИИ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pPr marL="0" lvl="1"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Оплата проезда, пребывания и питания участников образовательной программы осуществляется за счет средств Образовательного Фонда «Талант и успех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072" y="1314070"/>
            <a:ext cx="7343001" cy="5162939"/>
          </a:xfrm>
          <a:prstGeom prst="rect">
            <a:avLst/>
          </a:prstGeom>
        </p:spPr>
      </p:pic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354080" y="4617606"/>
            <a:ext cx="4324600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ru-RU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https</a:t>
            </a:r>
            <a:r>
              <a:rPr lang="ru-RU" sz="2000" u="sng" dirty="0">
                <a:solidFill>
                  <a:srgbClr val="0070C0"/>
                </a:solidFill>
                <a:latin typeface="Akrobat" panose="020B0604020202020204" charset="-52"/>
              </a:rPr>
              <a:t>://sochisirius.ru/obuchenie/nauka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829" y="4979516"/>
            <a:ext cx="1497493" cy="1497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289192"/>
            <a:ext cx="6754679" cy="9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2E3192"/>
                </a:solidFill>
              </a:rPr>
              <a:t>Открытый областной молодёжный форум </a:t>
            </a:r>
            <a:r>
              <a:rPr lang="ru-RU" sz="2800" dirty="0">
                <a:solidFill>
                  <a:srgbClr val="2E3192"/>
                </a:solidFill>
              </a:rPr>
              <a:t>«Новое поколение: кадровый резерв XXI века»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40" y="368301"/>
            <a:ext cx="108081" cy="840259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1" y="1261528"/>
            <a:ext cx="11237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latin typeface="Akrobat" panose="020B0604020202020204" charset="-52"/>
              </a:rPr>
              <a:t>В Форуме могут принять участие обучающиеся 1-11 </a:t>
            </a:r>
            <a:r>
              <a:rPr lang="ru-RU" sz="2000" b="1" dirty="0" smtClean="0">
                <a:latin typeface="Akrobat" panose="020B0604020202020204" charset="-52"/>
              </a:rPr>
              <a:t>классов.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В </a:t>
            </a:r>
            <a:r>
              <a:rPr lang="ru-RU" sz="2000" b="1" dirty="0">
                <a:latin typeface="Akrobat" panose="020B0604020202020204" charset="-52"/>
              </a:rPr>
              <a:t>рамках </a:t>
            </a:r>
            <a:r>
              <a:rPr lang="ru-RU" sz="2000" b="1" dirty="0" smtClean="0">
                <a:latin typeface="Akrobat" panose="020B0604020202020204" charset="-52"/>
              </a:rPr>
              <a:t>форума проходит фестиваль идей.</a:t>
            </a:r>
            <a:endParaRPr lang="ru-RU" sz="2000" b="1" dirty="0"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r>
              <a:rPr lang="ru-RU" sz="2000" b="1" dirty="0">
                <a:latin typeface="Akrobat" panose="020B0604020202020204" charset="-52"/>
              </a:rPr>
              <a:t>Цель Форума: развитие инновационного, проектного, предпринимательского, научно-технического мышления молодежного сообщества Томской области.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latin typeface="Akrobat" panose="020B0604020202020204" charset="-52"/>
              </a:rPr>
              <a:t>Форум проводится на базе МБОУ «Северская гимназия</a:t>
            </a:r>
            <a:r>
              <a:rPr lang="ru-RU" sz="2000" b="1" dirty="0" smtClean="0">
                <a:latin typeface="Akrobat" panose="020B0604020202020204" charset="-52"/>
              </a:rPr>
              <a:t>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3685" y="3253488"/>
            <a:ext cx="11237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latin typeface="Akrobat" panose="020B0604020202020204" charset="-52"/>
              </a:rPr>
              <a:t>Фестиваль </a:t>
            </a:r>
            <a:r>
              <a:rPr lang="ru-RU" sz="2000" b="1" dirty="0" smtClean="0">
                <a:latin typeface="Akrobat" panose="020B0604020202020204" charset="-52"/>
              </a:rPr>
              <a:t>проводится </a:t>
            </a:r>
            <a:r>
              <a:rPr lang="ru-RU" sz="2000" b="1" smtClean="0">
                <a:latin typeface="Akrobat" panose="020B0604020202020204" charset="-52"/>
              </a:rPr>
              <a:t>поддержке </a:t>
            </a:r>
            <a:r>
              <a:rPr lang="ru-RU" sz="2000" b="1">
                <a:latin typeface="Akrobat" panose="020B0604020202020204" charset="-52"/>
              </a:rPr>
              <a:t>ОГБУ «Региональный центр развития образования «Пульсар»</a:t>
            </a:r>
            <a:r>
              <a:rPr lang="ru-RU" sz="2000" b="1" smtClean="0">
                <a:latin typeface="Akrobat" panose="020B0604020202020204" charset="-52"/>
              </a:rPr>
              <a:t>, </a:t>
            </a:r>
            <a:r>
              <a:rPr lang="ru-RU" sz="2000" b="1" dirty="0">
                <a:latin typeface="Akrobat" panose="020B0604020202020204" charset="-52"/>
              </a:rPr>
              <a:t>Управления образования Администрации ЗАТО Северск, Управления культуры Администрации </a:t>
            </a:r>
            <a:r>
              <a:rPr lang="ru-RU" sz="2000" b="1">
                <a:latin typeface="Akrobat" panose="020B0604020202020204" charset="-52"/>
              </a:rPr>
              <a:t>ЗАТО </a:t>
            </a:r>
            <a:r>
              <a:rPr lang="ru-RU" sz="2000" b="1" smtClean="0">
                <a:latin typeface="Akrobat" panose="020B0604020202020204" charset="-52"/>
              </a:rPr>
              <a:t>Северск, МАУ ЗАТО Северск «РЦО».</a:t>
            </a:r>
            <a:endParaRPr lang="ru-RU" sz="2000" b="1" dirty="0" smtClean="0"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814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0" y="317500"/>
            <a:ext cx="9671395" cy="139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2E3192"/>
                </a:solidFill>
              </a:rPr>
              <a:t>Открытый </a:t>
            </a:r>
            <a:r>
              <a:rPr lang="ru-RU" sz="2800" dirty="0">
                <a:solidFill>
                  <a:srgbClr val="2E3192"/>
                </a:solidFill>
              </a:rPr>
              <a:t>конкурс </a:t>
            </a:r>
            <a:r>
              <a:rPr lang="ru-RU" sz="2800" dirty="0" smtClean="0">
                <a:solidFill>
                  <a:srgbClr val="2E3192"/>
                </a:solidFill>
              </a:rPr>
              <a:t>проектно-исследовательских</a:t>
            </a:r>
            <a:br>
              <a:rPr lang="ru-RU" sz="2800" dirty="0" smtClean="0">
                <a:solidFill>
                  <a:srgbClr val="2E3192"/>
                </a:solidFill>
              </a:rPr>
            </a:br>
            <a:r>
              <a:rPr lang="ru-RU" sz="2800" dirty="0" smtClean="0">
                <a:solidFill>
                  <a:srgbClr val="2E3192"/>
                </a:solidFill>
              </a:rPr>
              <a:t>и </a:t>
            </a:r>
            <a:r>
              <a:rPr lang="ru-RU" sz="2800" dirty="0">
                <a:solidFill>
                  <a:srgbClr val="2E3192"/>
                </a:solidFill>
              </a:rPr>
              <a:t>реферативных работ школьников </a:t>
            </a:r>
            <a:r>
              <a:rPr lang="ru-RU" sz="2800" dirty="0" smtClean="0">
                <a:solidFill>
                  <a:srgbClr val="2E3192"/>
                </a:solidFill>
              </a:rPr>
              <a:t/>
            </a:r>
            <a:br>
              <a:rPr lang="ru-RU" sz="2800" dirty="0" smtClean="0">
                <a:solidFill>
                  <a:srgbClr val="2E3192"/>
                </a:solidFill>
              </a:rPr>
            </a:br>
            <a:r>
              <a:rPr lang="ru-RU" sz="2800" dirty="0" smtClean="0">
                <a:solidFill>
                  <a:srgbClr val="2E3192"/>
                </a:solidFill>
              </a:rPr>
              <a:t>«</a:t>
            </a:r>
            <a:r>
              <a:rPr lang="ru-RU" sz="2800" dirty="0">
                <a:solidFill>
                  <a:srgbClr val="2E3192"/>
                </a:solidFill>
              </a:rPr>
              <a:t>Мир начинается с меня»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40" y="368302"/>
            <a:ext cx="108081" cy="1260474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0" y="1679578"/>
            <a:ext cx="112376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latin typeface="Akrobat" panose="020B0604020202020204" charset="-52"/>
              </a:rPr>
              <a:t>Ежегодно </a:t>
            </a:r>
            <a:r>
              <a:rPr lang="ru-RU" sz="2000" b="1" smtClean="0">
                <a:latin typeface="Akrobat" panose="020B0604020202020204" charset="-52"/>
              </a:rPr>
              <a:t>проводится весной на </a:t>
            </a:r>
            <a:r>
              <a:rPr lang="ru-RU" sz="2000" b="1" dirty="0" smtClean="0">
                <a:latin typeface="Akrobat" panose="020B0604020202020204" charset="-52"/>
              </a:rPr>
              <a:t>базе МБОУ «СОШ № 84». Принимают </a:t>
            </a:r>
            <a:r>
              <a:rPr lang="ru-RU" sz="2000" b="1" dirty="0">
                <a:latin typeface="Akrobat" panose="020B0604020202020204" charset="-52"/>
              </a:rPr>
              <a:t>участие обучающиеся 1-11 </a:t>
            </a:r>
            <a:r>
              <a:rPr lang="ru-RU" sz="2000" b="1" dirty="0" smtClean="0">
                <a:latin typeface="Akrobat" panose="020B0604020202020204" charset="-52"/>
              </a:rPr>
              <a:t>классов.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ru-RU" sz="2000" b="1" dirty="0" smtClean="0">
              <a:latin typeface="Akrobat" panose="020B0604020202020204" charset="-52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latin typeface="Akrobat" panose="020B0604020202020204" charset="-52"/>
              </a:rPr>
              <a:t>В </a:t>
            </a:r>
            <a:r>
              <a:rPr lang="ru-RU" sz="2000" b="1" dirty="0">
                <a:latin typeface="Akrobat" panose="020B0604020202020204" charset="-52"/>
              </a:rPr>
              <a:t>рамках Конкурса </a:t>
            </a:r>
            <a:r>
              <a:rPr lang="ru-RU" sz="2000" b="1" dirty="0" smtClean="0">
                <a:latin typeface="Akrobat" panose="020B0604020202020204" charset="-52"/>
              </a:rPr>
              <a:t>работают следующие секции:</a:t>
            </a:r>
            <a:endParaRPr lang="ru-RU" sz="2000" b="1" dirty="0">
              <a:latin typeface="Akrobat" panose="020B0604020202020204" charset="-5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естественнонаучная</a:t>
            </a:r>
            <a:r>
              <a:rPr lang="ru-RU" sz="2000" b="1" dirty="0">
                <a:latin typeface="Akrobat" panose="020B0604020202020204" charset="-52"/>
              </a:rPr>
              <a:t>;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социально-гуманитарная;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физико-математическая;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научно-техническая;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лингвистическая «Обо всем на английском» </a:t>
            </a:r>
            <a:endParaRPr lang="ru-RU" sz="2000" b="1" dirty="0" smtClean="0">
              <a:latin typeface="Akrobat" panose="020B0604020202020204" charset="-5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krobat" panose="020B0604020202020204" charset="-52"/>
              </a:rPr>
              <a:t>(</a:t>
            </a:r>
            <a:r>
              <a:rPr lang="ru-RU" sz="2000" b="1" dirty="0">
                <a:latin typeface="Akrobat" panose="020B0604020202020204" charset="-52"/>
              </a:rPr>
              <a:t>представляются работы только на английском языке вне зависимости от тематики);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" panose="020B0604020202020204" charset="-52"/>
              </a:rPr>
              <a:t>«Я в мире профессий».</a:t>
            </a:r>
            <a:endParaRPr lang="ru-RU" sz="2000" b="1" dirty="0" smtClean="0">
              <a:latin typeface="Akrobat" panose="020B0604020202020204" charset="-52"/>
            </a:endParaRP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9297433" y="2754396"/>
            <a:ext cx="2562889" cy="71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2500"/>
              </a:lnSpc>
              <a:spcBef>
                <a:spcPts val="0"/>
              </a:spcBef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http://</a:t>
            </a:r>
            <a:r>
              <a:rPr lang="ru-RU" sz="2000" u="sng" dirty="0">
                <a:solidFill>
                  <a:srgbClr val="0070C0"/>
                </a:solidFill>
                <a:latin typeface="Akrobat" panose="020B0604020202020204" charset="-52"/>
              </a:rPr>
              <a:t>школа-84.рф/</a:t>
            </a:r>
            <a:r>
              <a:rPr lang="en-US" sz="2000" u="sng" dirty="0" err="1">
                <a:solidFill>
                  <a:srgbClr val="0070C0"/>
                </a:solidFill>
                <a:latin typeface="Akrobat" panose="020B0604020202020204" charset="-52"/>
              </a:rPr>
              <a:t>mir</a:t>
            </a: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-</a:t>
            </a:r>
            <a:r>
              <a:rPr lang="en-US" sz="2000" u="sng" dirty="0" err="1">
                <a:solidFill>
                  <a:srgbClr val="0070C0"/>
                </a:solidFill>
                <a:latin typeface="Akrobat" panose="020B0604020202020204" charset="-52"/>
              </a:rPr>
              <a:t>nachinaetsya</a:t>
            </a: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-s-</a:t>
            </a:r>
            <a:r>
              <a:rPr lang="en-US" sz="2000" u="sng" dirty="0" err="1">
                <a:solidFill>
                  <a:srgbClr val="0070C0"/>
                </a:solidFill>
                <a:latin typeface="Akrobat" panose="020B0604020202020204" charset="-52"/>
              </a:rPr>
              <a:t>menya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101" y="3465368"/>
            <a:ext cx="1560513" cy="15556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8120" y="5274126"/>
            <a:ext cx="11237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ru-RU" sz="2000" b="1" dirty="0" smtClean="0">
                <a:latin typeface="Akrobat" panose="020B0604020202020204" charset="-52"/>
              </a:rPr>
              <a:t>Организаторы: Департаментом </a:t>
            </a:r>
            <a:r>
              <a:rPr lang="ru-RU" sz="2000" b="1" dirty="0">
                <a:latin typeface="Akrobat" panose="020B0604020202020204" charset="-52"/>
              </a:rPr>
              <a:t>общего образования Томской области, ОГБУ «Региональный центр развития </a:t>
            </a:r>
            <a:r>
              <a:rPr lang="ru-RU" sz="2000" b="1" dirty="0" smtClean="0">
                <a:latin typeface="Akrobat" panose="020B0604020202020204" charset="-52"/>
              </a:rPr>
              <a:t>образования «Пульсар», </a:t>
            </a:r>
            <a:r>
              <a:rPr lang="ru-RU" sz="2000" b="1" dirty="0">
                <a:latin typeface="Akrobat" panose="020B0604020202020204" charset="-52"/>
              </a:rPr>
              <a:t>МБОУ «СОШ № 84» ЗАТО Северск, Управлением образования Администрации ЗАТО Северск, Управлением молодежной и семейной политики, культуры и спорта Администрации ЗАТО Северск, </a:t>
            </a:r>
            <a:r>
              <a:rPr lang="ru-RU" sz="2000" b="1" dirty="0" smtClean="0">
                <a:latin typeface="Akrobat" panose="020B0604020202020204" charset="-52"/>
              </a:rPr>
              <a:t>МАУ ЗАТО </a:t>
            </a:r>
            <a:r>
              <a:rPr lang="ru-RU" sz="2000" b="1" dirty="0">
                <a:latin typeface="Akrobat" panose="020B0604020202020204" charset="-52"/>
              </a:rPr>
              <a:t>Северск «</a:t>
            </a:r>
            <a:r>
              <a:rPr lang="ru-RU" sz="2000" b="1" dirty="0" smtClean="0">
                <a:latin typeface="Akrobat" panose="020B0604020202020204" charset="-52"/>
              </a:rPr>
              <a:t>РЦО».</a:t>
            </a:r>
          </a:p>
        </p:txBody>
      </p:sp>
      <p:sp>
        <p:nvSpPr>
          <p:cNvPr id="15" name="Овал 14"/>
          <p:cNvSpPr/>
          <p:nvPr/>
        </p:nvSpPr>
        <p:spPr>
          <a:xfrm>
            <a:off x="10921196" y="5935845"/>
            <a:ext cx="2859314" cy="2859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727711" y="4238938"/>
            <a:ext cx="3688537" cy="1757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05529" y="4238938"/>
            <a:ext cx="5880776" cy="1757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8047756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Грант Президента России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408122" y="1151885"/>
            <a:ext cx="10212320" cy="295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Предназначен </a:t>
            </a:r>
            <a:r>
              <a:rPr lang="ru-RU" sz="2000" dirty="0">
                <a:solidFill>
                  <a:schemeClr val="tx1"/>
                </a:solidFill>
              </a:rPr>
              <a:t>для студентов, проявивших выдающиеся способности в искусстве, спорте или учебе. Программу курирует фонд «Талант и успех», он же проводит выплаты.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Каждый </a:t>
            </a:r>
            <a:r>
              <a:rPr lang="ru-RU" sz="2000" dirty="0">
                <a:solidFill>
                  <a:schemeClr val="tx1"/>
                </a:solidFill>
              </a:rPr>
              <a:t>год выделяют 1200 стипендий для учащихся </a:t>
            </a:r>
            <a:r>
              <a:rPr lang="ru-RU" sz="2000" dirty="0" err="1">
                <a:solidFill>
                  <a:schemeClr val="tx1"/>
                </a:solidFill>
              </a:rPr>
              <a:t>ссузов</a:t>
            </a:r>
            <a:r>
              <a:rPr lang="ru-RU" sz="2000" dirty="0">
                <a:solidFill>
                  <a:schemeClr val="tx1"/>
                </a:solidFill>
              </a:rPr>
              <a:t>, бакалавров и специалистов, 750 — для магистров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грант входит: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Стипендия 20 тысяч рублей в месяц, практики, стажировки </a:t>
            </a:r>
            <a:r>
              <a:rPr lang="ru-RU" sz="2000" dirty="0" smtClean="0">
                <a:solidFill>
                  <a:schemeClr val="tx1"/>
                </a:solidFill>
              </a:rPr>
              <a:t>в ОЦ «Сириус» и </a:t>
            </a:r>
            <a:r>
              <a:rPr lang="ru-RU" sz="2000" dirty="0">
                <a:solidFill>
                  <a:schemeClr val="tx1"/>
                </a:solidFill>
              </a:rPr>
              <a:t>возможность найти работу в фонде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>
                <a:solidFill>
                  <a:schemeClr val="tx1"/>
                </a:solidFill>
              </a:rPr>
              <a:t>Право на стипендию нужно ежегодно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837658" y="1613866"/>
            <a:ext cx="24065" cy="530695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18" name="TextBox 43"/>
          <p:cNvSpPr txBox="1">
            <a:spLocks noChangeArrowheads="1"/>
          </p:cNvSpPr>
          <p:nvPr/>
        </p:nvSpPr>
        <p:spPr bwMode="auto">
          <a:xfrm>
            <a:off x="5903856" y="4380449"/>
            <a:ext cx="5741921" cy="135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Условия продления гранта: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Без </a:t>
            </a:r>
            <a:r>
              <a:rPr lang="ru-RU" sz="2000" dirty="0">
                <a:solidFill>
                  <a:schemeClr val="tx1"/>
                </a:solidFill>
              </a:rPr>
              <a:t>академических задолженностей проходить промежуточную аттестацию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Подтверждать право на грант при помощи достижений.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862245" y="4380449"/>
            <a:ext cx="4392091" cy="135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Условия получения гранта: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Быть </a:t>
            </a:r>
            <a:r>
              <a:rPr lang="ru-RU" sz="2000" dirty="0">
                <a:solidFill>
                  <a:schemeClr val="tx1"/>
                </a:solidFill>
              </a:rPr>
              <a:t>гражданином России. 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Поступить </a:t>
            </a:r>
            <a:r>
              <a:rPr lang="ru-RU" sz="2000" dirty="0">
                <a:solidFill>
                  <a:schemeClr val="tx1"/>
                </a:solidFill>
              </a:rPr>
              <a:t>на бюджет. </a:t>
            </a:r>
          </a:p>
          <a:p>
            <a:pPr marL="0" lvl="1">
              <a:lnSpc>
                <a:spcPts val="25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Войти </a:t>
            </a:r>
            <a:r>
              <a:rPr lang="ru-RU" sz="2000" dirty="0">
                <a:solidFill>
                  <a:schemeClr val="tx1"/>
                </a:solidFill>
              </a:rPr>
              <a:t>в реестр «Таланты России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073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338096"/>
            <a:ext cx="8107228" cy="9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2E3192"/>
                </a:solidFill>
              </a:rPr>
              <a:t>Конкурс на соискание звания «Лауреат Премии Законодательной Думы Томской области»</a:t>
            </a:r>
            <a:endParaRPr lang="ru-RU" sz="2800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8" y="358272"/>
            <a:ext cx="108083" cy="859384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0" y="1361308"/>
            <a:ext cx="114838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Информация передана в школы письмом МАУ ЗАТО Северск «РЦО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» от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01.09.2023 № 01-20/539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.</a:t>
            </a:r>
            <a:endParaRPr lang="en-US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Положение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 порядке присвоения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звания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«Лауреат Премии Законодательной Думы Томской области“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молодым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ученым и молодым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дарованиям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  <a:hlinkClick r:id="rId4"/>
              </a:rPr>
              <a:t>https://duma.tomsk.ru/upload/files/1832.pdf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Для обучающихся общеобразовательных организаций – номинация «Молодые дарования».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Возраст не менее 14 лет, средний балл за предыдущий учебный год не ниже 4,75 (оценки не ниже «хорошо»).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Звание присваивают за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отличные показатели в учебе, высокие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результаты в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тематических олимпиадах, занятие научной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деятельностью.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Анкета конкурсантов доступна на официальном сайте Законодательной Думы Томской области</a:t>
            </a:r>
            <a:r>
              <a:rPr lang="en-US" sz="2000" b="1" dirty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krobat" panose="020B0604020202020204" charset="-52"/>
                <a:hlinkClick r:id="rId5"/>
              </a:rPr>
              <a:t>https://laureate.duma.tomsk.ru</a:t>
            </a:r>
            <a:r>
              <a:rPr lang="en-US" sz="2000" b="1" dirty="0" smtClean="0">
                <a:solidFill>
                  <a:prstClr val="black"/>
                </a:solidFill>
                <a:latin typeface="Akrobat" panose="020B0604020202020204" charset="-52"/>
                <a:hlinkClick r:id="rId5"/>
              </a:rPr>
              <a:t>/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.</a:t>
            </a: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Документы принимаются до 17:00 1 ноября 2023 года по адресу: г. Томск, пл. Ленина, д.6, </a:t>
            </a:r>
            <a:r>
              <a:rPr lang="ru-RU" sz="2000" b="1" dirty="0" err="1" smtClean="0">
                <a:solidFill>
                  <a:prstClr val="black"/>
                </a:solidFill>
                <a:latin typeface="Akrobat" panose="020B0604020202020204" charset="-52"/>
              </a:rPr>
              <a:t>каб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. 220.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720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0" y="358271"/>
            <a:ext cx="9258393" cy="12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000"/>
              </a:lnSpc>
              <a:spcBef>
                <a:spcPts val="0"/>
              </a:spcBef>
            </a:pPr>
            <a:r>
              <a:rPr lang="ru-RU" sz="2800" dirty="0">
                <a:solidFill>
                  <a:srgbClr val="2E3192"/>
                </a:solidFill>
              </a:rPr>
              <a:t>Конкурс </a:t>
            </a:r>
            <a:r>
              <a:rPr lang="ru-RU" sz="2800" dirty="0" smtClean="0">
                <a:solidFill>
                  <a:srgbClr val="2E3192"/>
                </a:solidFill>
              </a:rPr>
              <a:t>на соискание звания </a:t>
            </a:r>
            <a:r>
              <a:rPr lang="ru-RU" sz="2800" dirty="0">
                <a:solidFill>
                  <a:srgbClr val="2E3192"/>
                </a:solidFill>
              </a:rPr>
              <a:t>«Лауреат </a:t>
            </a:r>
            <a:r>
              <a:rPr lang="ru-RU" sz="2800" dirty="0" smtClean="0">
                <a:solidFill>
                  <a:srgbClr val="2E3192"/>
                </a:solidFill>
              </a:rPr>
              <a:t>премии</a:t>
            </a:r>
            <a:br>
              <a:rPr lang="ru-RU" sz="2800" dirty="0" smtClean="0">
                <a:solidFill>
                  <a:srgbClr val="2E3192"/>
                </a:solidFill>
              </a:rPr>
            </a:br>
            <a:r>
              <a:rPr lang="ru-RU" sz="2800" dirty="0" smtClean="0">
                <a:solidFill>
                  <a:srgbClr val="2E3192"/>
                </a:solidFill>
              </a:rPr>
              <a:t>Томской области в </a:t>
            </a:r>
            <a:r>
              <a:rPr lang="ru-RU" sz="2800" dirty="0">
                <a:solidFill>
                  <a:srgbClr val="2E3192"/>
                </a:solidFill>
              </a:rPr>
              <a:t>сфере образования, науки</a:t>
            </a:r>
            <a:r>
              <a:rPr lang="ru-RU" sz="2800" dirty="0" smtClean="0">
                <a:solidFill>
                  <a:srgbClr val="2E3192"/>
                </a:solidFill>
              </a:rPr>
              <a:t>,</a:t>
            </a:r>
            <a:br>
              <a:rPr lang="ru-RU" sz="2800" dirty="0" smtClean="0">
                <a:solidFill>
                  <a:srgbClr val="2E3192"/>
                </a:solidFill>
              </a:rPr>
            </a:br>
            <a:r>
              <a:rPr lang="ru-RU" sz="2800" dirty="0" smtClean="0">
                <a:solidFill>
                  <a:srgbClr val="2E3192"/>
                </a:solidFill>
              </a:rPr>
              <a:t>здравоохранения </a:t>
            </a:r>
            <a:r>
              <a:rPr lang="ru-RU" sz="2800" dirty="0">
                <a:solidFill>
                  <a:srgbClr val="2E3192"/>
                </a:solidFill>
              </a:rPr>
              <a:t>и культуры»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8" y="358271"/>
            <a:ext cx="108082" cy="1210179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0" y="1361308"/>
            <a:ext cx="11483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4079" y="1595038"/>
            <a:ext cx="114838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Конкурс проводится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на основании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Закона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Томской области от 13.03.2006 N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29-ОЗ  «О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премиях Томской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области</a:t>
            </a:r>
            <a:b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в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сфере образования, науки, здравоохранения и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культуры» и Постановления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Администрации Томской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области</a:t>
            </a:r>
            <a:b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от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01.06.2006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№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72а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 премиях Томской области в сфере образования, науки, здравоохранения и культуры» (вместе с «Положением о конкурсе на соискание премий Томской области в сфере образования, науки, здравоохранения и культуры и на звание «Лауреат премии Томской области в сфере образования, науки, здравоохранения и культуры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»).</a:t>
            </a:r>
          </a:p>
          <a:p>
            <a:pPr>
              <a:lnSpc>
                <a:spcPts val="2400"/>
              </a:lnSpc>
            </a:pPr>
            <a:endParaRPr lang="ru-RU" sz="20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1E3C8A"/>
                </a:solidFill>
                <a:latin typeface="Akrobat" panose="020B0604020202020204" charset="-52"/>
              </a:rPr>
              <a:t>Для </a:t>
            </a:r>
            <a:r>
              <a:rPr lang="ru-RU" sz="2000" b="1" dirty="0">
                <a:solidFill>
                  <a:srgbClr val="1E3C8A"/>
                </a:solidFill>
                <a:latin typeface="Akrobat" panose="020B0604020202020204" charset="-52"/>
              </a:rPr>
              <a:t>школьников номинация </a:t>
            </a:r>
            <a:r>
              <a:rPr lang="ru-RU" sz="2000" b="1" dirty="0" smtClean="0">
                <a:solidFill>
                  <a:srgbClr val="1E3C8A"/>
                </a:solidFill>
                <a:latin typeface="Akrobat" panose="020B0604020202020204" charset="-52"/>
              </a:rPr>
              <a:t>«</a:t>
            </a:r>
            <a:r>
              <a:rPr lang="ru-RU" sz="2000" b="1" dirty="0">
                <a:solidFill>
                  <a:srgbClr val="1E3C8A"/>
                </a:solidFill>
                <a:latin typeface="Akrobat" panose="020B0604020202020204" charset="-52"/>
              </a:rPr>
              <a:t>Премии учащимся общеобразовательных организаций</a:t>
            </a:r>
            <a:r>
              <a:rPr lang="ru-RU" sz="2000" b="1" dirty="0" smtClean="0">
                <a:solidFill>
                  <a:srgbClr val="1E3C8A"/>
                </a:solidFill>
                <a:latin typeface="Akrobat" panose="020B0604020202020204" charset="-52"/>
              </a:rPr>
              <a:t>»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оценки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успеваемости "хорошо" и "отлично" по предметам обучения;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участие в социально значимых проектах, программах, мероприятиях, проводимых на уровне образовательной организации, региональном, межрегиональном и всероссийском уровнях;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победу на международных, всероссийских, межрегиональных, областных олимпиадах, конкурсах, фестивалях, спортивных мероприятиях;</a:t>
            </a:r>
          </a:p>
          <a:p>
            <a:pPr>
              <a:lnSpc>
                <a:spcPts val="2400"/>
              </a:lnSpc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Повторно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выдвигаться на соискание премии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возможно не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ранее чем через пять лет.</a:t>
            </a: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15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49083"/>
            <a:ext cx="8881351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Почетный знак </a:t>
            </a:r>
            <a:r>
              <a:rPr lang="ru-RU" dirty="0">
                <a:solidFill>
                  <a:srgbClr val="2E3192"/>
                </a:solidFill>
              </a:rPr>
              <a:t>«Юное дарование»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8" y="358272"/>
            <a:ext cx="108083" cy="859384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0" y="1361308"/>
            <a:ext cx="11483843" cy="3988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Почетный знак утвержден Департаментом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общего образования Томской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области, </a:t>
            </a:r>
            <a:r>
              <a:rPr lang="ru-RU" sz="2000" b="1" dirty="0">
                <a:solidFill>
                  <a:prstClr val="black"/>
                </a:solidFill>
                <a:latin typeface="Akrobat" panose="020B0604020202020204" charset="-52"/>
              </a:rPr>
              <a:t>в целях моральной поддержки наиболее одаренных обучающихся образовательных организаций Томской области, достигших значительных успехов в учебе, проектно-исследовательской, научно-технической, художественно-эстетической, спортивно оздоровительной деятельности и особо отличившихся на международных и всероссийских </a:t>
            </a: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событиях.</a:t>
            </a:r>
          </a:p>
          <a:p>
            <a:pPr>
              <a:lnSpc>
                <a:spcPct val="120000"/>
              </a:lnSpc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endParaRPr lang="ru-RU" sz="2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endParaRPr lang="ru-RU" sz="20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endParaRPr lang="ru-RU" sz="1000" b="1" dirty="0" smtClean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Присуждается ежегодно. Награждение проходит в декабре в рамках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торжественной церемонии «Новогодний фейерверк юных талантов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krobat" panose="020B0604020202020204" charset="-52"/>
              </a:rPr>
              <a:t>Томской области».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20" y="3002488"/>
            <a:ext cx="3307285" cy="33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49083"/>
            <a:ext cx="8881351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Стипендии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8" y="358272"/>
            <a:ext cx="108083" cy="859384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120" y="1182194"/>
            <a:ext cx="11483843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krobat" panose="020B0604020202020204" charset="-52"/>
              </a:rPr>
              <a:t>Стипендия ЗАТО Северск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Назначается 50 стипендий обучающимся 8-11 классов  муниципальных </a:t>
            </a:r>
            <a:b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общеобразовательных организаций, добившихся наилучших успехов</a:t>
            </a:r>
            <a:b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</a:b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во Всероссийской олимпиаде школьников.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Назначается на год и выплачивается ежемесячно с 1 сентября по 31 августа.</a:t>
            </a:r>
          </a:p>
          <a:p>
            <a:pPr>
              <a:lnSpc>
                <a:spcPct val="120000"/>
              </a:lnSpc>
            </a:pPr>
            <a:endParaRPr lang="ru-RU" sz="2400" b="1" dirty="0">
              <a:solidFill>
                <a:prstClr val="black"/>
              </a:solidFill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krobat" panose="020B0604020202020204" charset="-52"/>
              </a:rPr>
              <a:t>Стипендия ректора ТУСУР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Претендовать </a:t>
            </a:r>
            <a:r>
              <a:rPr lang="ru-RU" sz="2400" b="1" dirty="0">
                <a:solidFill>
                  <a:prstClr val="black"/>
                </a:solidFill>
                <a:latin typeface="Akrobat" panose="020B0604020202020204" charset="-52"/>
              </a:rPr>
              <a:t>на стипендию могут школьники 9-11 </a:t>
            </a: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классов.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Они </a:t>
            </a:r>
            <a:r>
              <a:rPr lang="ru-RU" sz="2400" b="1" dirty="0">
                <a:solidFill>
                  <a:prstClr val="black"/>
                </a:solidFill>
                <a:latin typeface="Akrobat" panose="020B0604020202020204" charset="-52"/>
              </a:rPr>
              <a:t>предоставляют на конкурс своё портфолио, в котором в том числе должна быть выписка из школьного аттестата за последние полгода, грамоты за участие в профильных конкурсах, конференциях, олимпиадах</a:t>
            </a: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.</a:t>
            </a:r>
            <a:r>
              <a:rPr lang="ru-RU" sz="2400" b="1" dirty="0">
                <a:solidFill>
                  <a:prstClr val="black"/>
                </a:solidFill>
                <a:latin typeface="Akrobat" panose="020B0604020202020204" charset="-52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Назначается </a:t>
            </a:r>
            <a:r>
              <a:rPr lang="ru-RU" sz="2400" b="1" dirty="0">
                <a:solidFill>
                  <a:prstClr val="black"/>
                </a:solidFill>
                <a:latin typeface="Akrobat" panose="020B0604020202020204" charset="-52"/>
              </a:rPr>
              <a:t>дважды в год по результатам специального конкурса</a:t>
            </a:r>
            <a:r>
              <a:rPr lang="ru-RU" sz="2400" b="1" dirty="0" smtClean="0">
                <a:solidFill>
                  <a:prstClr val="black"/>
                </a:solidFill>
                <a:latin typeface="Akrobat" panose="020B0604020202020204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3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Отзыв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4080" y="1515826"/>
            <a:ext cx="8213366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Пожалуйста, оставьте отзыв на нашем сайте. 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Расскажите, была ли Вам полезна представленная информация. </a:t>
            </a:r>
          </a:p>
          <a:p>
            <a:pPr>
              <a:lnSpc>
                <a:spcPct val="120000"/>
              </a:lnSpc>
            </a:pPr>
            <a:endParaRPr lang="ru-RU" sz="1100" b="1" dirty="0">
              <a:latin typeface="Akrobat" panose="020B0604020202020204" charset="-52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Школьники могут написать будете ли Вы ее использовать.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latin typeface="Akrobat" panose="020B0604020202020204" charset="-52"/>
              </a:rPr>
              <a:t>Родители могут поделиться будете ли Вы рекомендовать ее к использованию</a:t>
            </a:r>
            <a:br>
              <a:rPr lang="ru-RU" sz="2000" b="1" dirty="0" smtClean="0">
                <a:latin typeface="Akrobat" panose="020B0604020202020204" charset="-52"/>
              </a:rPr>
            </a:br>
            <a:r>
              <a:rPr lang="ru-RU" sz="2000" b="1" dirty="0" smtClean="0">
                <a:latin typeface="Akrobat" panose="020B0604020202020204" charset="-52"/>
              </a:rPr>
              <a:t>Вашему или другому знакомому ребенку.</a:t>
            </a: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7628406" y="1515826"/>
            <a:ext cx="3964137" cy="3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2500"/>
              </a:lnSpc>
              <a:spcBef>
                <a:spcPts val="0"/>
              </a:spcBef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https://rco-seversk.ru/kontakty/otzyvy/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948" y="1906197"/>
            <a:ext cx="1617309" cy="16122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11324" y="4422831"/>
            <a:ext cx="9550399" cy="2101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>
                <a:latin typeface="Akrobat" panose="020B0604020202020204" charset="-52"/>
              </a:rPr>
              <a:t>Создаётся группа родителей способных и мотивированных школьников, обучающихся в Северске, в которой будет размещаться </a:t>
            </a:r>
            <a:r>
              <a:rPr lang="ru-RU" sz="2400" b="1" dirty="0" smtClean="0">
                <a:latin typeface="Akrobat" panose="020B0604020202020204" charset="-52"/>
              </a:rPr>
              <a:t>информация</a:t>
            </a:r>
            <a:br>
              <a:rPr lang="ru-RU" sz="2400" b="1" dirty="0" smtClean="0">
                <a:latin typeface="Akrobat" panose="020B0604020202020204" charset="-52"/>
              </a:rPr>
            </a:br>
            <a:r>
              <a:rPr lang="ru-RU" sz="2400" b="1" dirty="0" smtClean="0">
                <a:latin typeface="Akrobat" panose="020B0604020202020204" charset="-52"/>
              </a:rPr>
              <a:t>по </a:t>
            </a:r>
            <a:r>
              <a:rPr lang="ru-RU" sz="2400" b="1" dirty="0">
                <a:latin typeface="Akrobat" panose="020B0604020202020204" charset="-52"/>
              </a:rPr>
              <a:t>бесплатным офлайн и онлайн углубленным обучениям по школьным предметам, олимпиадам и т. д. Если Вам интересна эта информация, пишите, что хотите в эту группу вступить. </a:t>
            </a:r>
          </a:p>
          <a:p>
            <a:pPr algn="ctr">
              <a:lnSpc>
                <a:spcPts val="2600"/>
              </a:lnSpc>
            </a:pPr>
            <a:r>
              <a:rPr lang="ru-RU" sz="2400" b="1" dirty="0">
                <a:solidFill>
                  <a:srgbClr val="2E3192"/>
                </a:solidFill>
                <a:latin typeface="Akrobat" panose="020B0604020202020204" charset="-52"/>
              </a:rPr>
              <a:t>+7 (903) 953-31-46 </a:t>
            </a:r>
            <a:r>
              <a:rPr lang="ru-RU" sz="2400" b="1" dirty="0">
                <a:latin typeface="Akrobat" panose="020B0604020202020204" charset="-52"/>
              </a:rPr>
              <a:t>Колодникова Наталья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7365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4511525"/>
            <a:ext cx="7220284" cy="55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2E3192"/>
                </a:solidFill>
              </a:rPr>
              <a:t>Спасибо за внимание!</a:t>
            </a:r>
            <a:endParaRPr lang="ru-RU" sz="4000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4265244"/>
            <a:ext cx="126565" cy="888612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9" y="1572470"/>
            <a:ext cx="603723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1A1A1A"/>
                </a:solidFill>
                <a:latin typeface="Akrobat" panose="020B0604020202020204" charset="-52"/>
              </a:rPr>
              <a:t>МАУ ЗАТО Северск «РЦО»</a:t>
            </a:r>
          </a:p>
          <a:p>
            <a:r>
              <a:rPr lang="ru-RU" sz="3200" b="1" dirty="0">
                <a:solidFill>
                  <a:srgbClr val="1A1A1A"/>
                </a:solidFill>
                <a:latin typeface="Akrobat" panose="020B0604020202020204" charset="-52"/>
              </a:rPr>
              <a:t>Старший </a:t>
            </a:r>
            <a:r>
              <a:rPr lang="ru-RU" sz="3200" b="1" dirty="0" smtClean="0">
                <a:solidFill>
                  <a:srgbClr val="1A1A1A"/>
                </a:solidFill>
                <a:latin typeface="Akrobat" panose="020B0604020202020204" charset="-52"/>
              </a:rPr>
              <a:t>методист</a:t>
            </a:r>
          </a:p>
          <a:p>
            <a:r>
              <a:rPr lang="ru-RU" sz="3200" b="1" dirty="0" smtClean="0">
                <a:solidFill>
                  <a:srgbClr val="1A1A1A"/>
                </a:solidFill>
                <a:latin typeface="Akrobat" panose="020B0604020202020204" charset="-52"/>
              </a:rPr>
              <a:t>Колодникова Наталья Владимировна</a:t>
            </a:r>
          </a:p>
          <a:p>
            <a:r>
              <a:rPr lang="ru-RU" sz="3200" b="1" dirty="0" smtClean="0">
                <a:solidFill>
                  <a:srgbClr val="2E3192"/>
                </a:solidFill>
                <a:latin typeface="Akrobat" panose="020B0604020202020204" charset="-52"/>
              </a:rPr>
              <a:t>78-17-26, 8 (903) 953-31-46</a:t>
            </a:r>
          </a:p>
          <a:p>
            <a:r>
              <a:rPr lang="en-US" sz="3200" b="1" dirty="0" smtClean="0">
                <a:solidFill>
                  <a:srgbClr val="1A1A1A"/>
                </a:solidFill>
                <a:latin typeface="Akrobat" panose="020B0604020202020204" charset="-52"/>
              </a:rPr>
              <a:t>natatk@yandex.ru</a:t>
            </a:r>
            <a:endParaRPr lang="ru-RU" sz="3200" b="1" dirty="0">
              <a:latin typeface="Akrobat" panose="020B060402020202020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7199"/>
            <a:ext cx="8338836" cy="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>
                <a:solidFill>
                  <a:srgbClr val="2E3192"/>
                </a:solidFill>
              </a:rPr>
              <a:t>Образовательные программы Центра «Сириус»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9" name="TextBox 43"/>
          <p:cNvSpPr txBox="1">
            <a:spLocks noChangeArrowheads="1"/>
          </p:cNvSpPr>
          <p:nvPr/>
        </p:nvSpPr>
        <p:spPr bwMode="auto">
          <a:xfrm>
            <a:off x="300039" y="1221693"/>
            <a:ext cx="11069803" cy="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Отбор на большинство программ начинается примерно за полгода до программы и проходит в 2 этапа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дистанционный </a:t>
            </a:r>
            <a:r>
              <a:rPr lang="ru-RU" sz="2000" dirty="0">
                <a:solidFill>
                  <a:schemeClr val="tx1"/>
                </a:solidFill>
              </a:rPr>
              <a:t>учебно-отборочный курс – дистанционное </a:t>
            </a:r>
            <a:r>
              <a:rPr lang="ru-RU" sz="2000" dirty="0" smtClean="0">
                <a:solidFill>
                  <a:schemeClr val="tx1"/>
                </a:solidFill>
              </a:rPr>
              <a:t>тестирование;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очный </a:t>
            </a:r>
            <a:r>
              <a:rPr lang="ru-RU" sz="2000" dirty="0">
                <a:solidFill>
                  <a:schemeClr val="tx1"/>
                </a:solidFill>
              </a:rPr>
              <a:t>тур в регионе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165" y="2214793"/>
            <a:ext cx="7223550" cy="41361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77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7676005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Образовательные </a:t>
            </a:r>
            <a:r>
              <a:rPr lang="ru-RU" dirty="0">
                <a:solidFill>
                  <a:srgbClr val="2E3192"/>
                </a:solidFill>
              </a:rPr>
              <a:t>программы Центра «Сириус»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354080" y="1241570"/>
            <a:ext cx="3989320" cy="2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НАПРАВЛЕНИЕ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«ИСКУССТВО»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«Музыкально-исполнительское искусство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Хореография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Изобразительное искусство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Дизайн».</a:t>
            </a:r>
          </a:p>
          <a:p>
            <a:pPr marL="0" lvl="1"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300038" y="4364498"/>
            <a:ext cx="4438512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https://sochisirius.ru/obuchenie/iskusctvo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00" y="1322931"/>
            <a:ext cx="6995002" cy="492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76" y="4731495"/>
            <a:ext cx="1793127" cy="179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8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7199"/>
            <a:ext cx="8338836" cy="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>
                <a:solidFill>
                  <a:srgbClr val="2E3192"/>
                </a:solidFill>
              </a:rPr>
              <a:t>Образовательные программы Центра «Сириус»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9" name="TextBox 43"/>
          <p:cNvSpPr txBox="1">
            <a:spLocks noChangeArrowheads="1"/>
          </p:cNvSpPr>
          <p:nvPr/>
        </p:nvSpPr>
        <p:spPr bwMode="auto">
          <a:xfrm>
            <a:off x="408122" y="1227685"/>
            <a:ext cx="11069803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К участию в программе приглашаются ученики и выпускники образовательных учреждений всех </a:t>
            </a:r>
            <a:r>
              <a:rPr lang="ru-RU" sz="2000" dirty="0" smtClean="0">
                <a:solidFill>
                  <a:schemeClr val="tx1"/>
                </a:solidFill>
              </a:rPr>
              <a:t>видов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 </a:t>
            </a:r>
            <a:r>
              <a:rPr lang="ru-RU" sz="2000" dirty="0">
                <a:solidFill>
                  <a:schemeClr val="tx1"/>
                </a:solidFill>
              </a:rPr>
              <a:t>типов художественной направленности, а также обучающиеся индивидуально.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43" y="2108657"/>
            <a:ext cx="5664200" cy="429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5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9" y="1535879"/>
            <a:ext cx="9767048" cy="514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8216333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Сириус. Дистанционное обучение. Сириус-курсы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408120" y="1030764"/>
            <a:ext cx="7081251" cy="5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3400"/>
              </a:lnSpc>
            </a:pPr>
            <a:r>
              <a:rPr lang="ru-RU" sz="2800" b="1" u="sng" dirty="0" smtClean="0">
                <a:solidFill>
                  <a:srgbClr val="E7E6E6">
                    <a:lumMod val="25000"/>
                  </a:srgbClr>
                </a:solidFill>
                <a:latin typeface="Akrobat" panose="020B0604020202020204" charset="-52"/>
              </a:rPr>
              <a:t>Идет </a:t>
            </a:r>
            <a:r>
              <a:rPr lang="ru-RU" sz="2800" b="1" u="sng" dirty="0" smtClean="0">
                <a:solidFill>
                  <a:srgbClr val="E7E6E6">
                    <a:lumMod val="25000"/>
                  </a:srgbClr>
                </a:solidFill>
                <a:latin typeface="Akrobat" panose="020B0604020202020204" charset="-52"/>
              </a:rPr>
              <a:t>сейчас 38 курсов (на 26.10.2023):</a:t>
            </a:r>
            <a:endParaRPr lang="ru-RU" sz="2800" b="1" u="sng" dirty="0">
              <a:solidFill>
                <a:srgbClr val="E7E6E6">
                  <a:lumMod val="25000"/>
                </a:srgbClr>
              </a:solidFill>
              <a:latin typeface="Akrobat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779" y="3980199"/>
            <a:ext cx="2346184" cy="2346184"/>
          </a:xfrm>
          <a:prstGeom prst="rect">
            <a:avLst/>
          </a:prstGeom>
        </p:spPr>
      </p:pic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10290629" y="3294875"/>
            <a:ext cx="1355148" cy="68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</a:t>
            </a:r>
            <a:r>
              <a:rPr lang="en-US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edu.sirius.online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4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1" y="500178"/>
            <a:ext cx="8216333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Сириус. Дистанционное обучение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5" name="TextBox 43"/>
          <p:cNvSpPr txBox="1">
            <a:spLocks noChangeArrowheads="1"/>
          </p:cNvSpPr>
          <p:nvPr/>
        </p:nvSpPr>
        <p:spPr bwMode="auto">
          <a:xfrm>
            <a:off x="354079" y="2563906"/>
            <a:ext cx="4569123" cy="50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3400"/>
              </a:lnSpc>
            </a:pPr>
            <a:r>
              <a:rPr lang="ru-RU" sz="2800" b="1" u="sng" dirty="0" smtClean="0">
                <a:solidFill>
                  <a:srgbClr val="E7E6E6">
                    <a:lumMod val="25000"/>
                  </a:srgbClr>
                </a:solidFill>
                <a:latin typeface="Akrobat" panose="020B0604020202020204" charset="-52"/>
              </a:rPr>
              <a:t>Календарь на год:</a:t>
            </a:r>
            <a:endParaRPr lang="ru-RU" sz="2800" b="1" u="sng" dirty="0">
              <a:solidFill>
                <a:srgbClr val="E7E6E6">
                  <a:lumMod val="25000"/>
                </a:srgbClr>
              </a:solidFill>
              <a:latin typeface="Akrobat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121" y="3794210"/>
            <a:ext cx="2346184" cy="2346184"/>
          </a:xfrm>
          <a:prstGeom prst="rect">
            <a:avLst/>
          </a:prstGeom>
        </p:spPr>
      </p:pic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9186477" y="3357563"/>
            <a:ext cx="2658166" cy="3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070C0"/>
                </a:solidFill>
                <a:latin typeface="Akrobat" panose="020B0604020202020204" charset="-52"/>
              </a:rPr>
              <a:t>https://edu.sirius.online</a:t>
            </a:r>
            <a:r>
              <a:rPr lang="en-US" sz="2000" u="sng" dirty="0" smtClean="0">
                <a:solidFill>
                  <a:srgbClr val="0070C0"/>
                </a:solidFill>
                <a:latin typeface="Akrobat" panose="020B0604020202020204" charset="-52"/>
              </a:rPr>
              <a:t>/</a:t>
            </a:r>
            <a:endParaRPr lang="ru-RU" sz="2000" u="sng" dirty="0">
              <a:solidFill>
                <a:srgbClr val="0070C0"/>
              </a:solidFill>
              <a:latin typeface="Akrobat" panose="020B060402020202020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22" y="3119148"/>
            <a:ext cx="8480679" cy="3315651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" y="1434415"/>
            <a:ext cx="10768786" cy="117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3"/>
          <p:cNvSpPr txBox="1">
            <a:spLocks noChangeArrowheads="1"/>
          </p:cNvSpPr>
          <p:nvPr/>
        </p:nvSpPr>
        <p:spPr bwMode="auto">
          <a:xfrm>
            <a:off x="408121" y="1020008"/>
            <a:ext cx="3110299" cy="50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3400"/>
              </a:lnSpc>
            </a:pPr>
            <a:r>
              <a:rPr lang="ru-RU" sz="2800" b="1" u="sng" dirty="0" smtClean="0">
                <a:solidFill>
                  <a:srgbClr val="E7E6E6">
                    <a:lumMod val="25000"/>
                  </a:srgbClr>
                </a:solidFill>
                <a:latin typeface="Akrobat" panose="020B0604020202020204" charset="-52"/>
              </a:rPr>
              <a:t>Обратите внимание:</a:t>
            </a:r>
            <a:endParaRPr lang="ru-RU" sz="2800" b="1" u="sng" dirty="0">
              <a:solidFill>
                <a:srgbClr val="E7E6E6">
                  <a:lumMod val="25000"/>
                </a:srgbClr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81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16200000">
            <a:off x="10867988" y="509368"/>
            <a:ext cx="771525" cy="665108"/>
          </a:xfrm>
          <a:prstGeom prst="hexagon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08122" y="500178"/>
            <a:ext cx="7220284" cy="5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E3192"/>
                </a:solidFill>
              </a:rPr>
              <a:t>Как проходит обучение на онлайн курсах</a:t>
            </a:r>
            <a:endParaRPr lang="ru-RU" dirty="0">
              <a:solidFill>
                <a:srgbClr val="2E319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2439" r="14364" b="21183"/>
          <a:stretch/>
        </p:blipFill>
        <p:spPr>
          <a:xfrm>
            <a:off x="8515350" y="250351"/>
            <a:ext cx="1564166" cy="931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0039" y="368301"/>
            <a:ext cx="108083" cy="758851"/>
          </a:xfrm>
          <a:prstGeom prst="rect">
            <a:avLst/>
          </a:prstGeom>
          <a:solidFill>
            <a:srgbClr val="01A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EE"/>
              </a:solidFill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300039" y="1552405"/>
            <a:ext cx="4368214" cy="442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9525" lvl="1" indent="0" defTabSz="690563">
              <a:spcBef>
                <a:spcPts val="75"/>
              </a:spcBef>
              <a:buFont typeface="Arial" panose="020B0604020202020204" pitchFamily="34" charset="0"/>
              <a:buNone/>
              <a:defRPr sz="3200" b="1">
                <a:solidFill>
                  <a:srgbClr val="0070C0"/>
                </a:solidFill>
                <a:latin typeface="Akrobat" panose="00000600000000000000" pitchFamily="2" charset="-52"/>
                <a:ea typeface="Gotham Pro Black"/>
                <a:cs typeface="Arial" panose="020B060402020202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Курс состоит из учебных модулей. </a:t>
            </a:r>
          </a:p>
          <a:p>
            <a:pPr marL="0" lvl="1">
              <a:lnSpc>
                <a:spcPts val="3400"/>
              </a:lnSpc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каждом модуле есть </a:t>
            </a:r>
            <a:r>
              <a:rPr lang="ru-RU" sz="2000" dirty="0" err="1" smtClean="0">
                <a:solidFill>
                  <a:schemeClr val="tx1"/>
                </a:solidFill>
              </a:rPr>
              <a:t>видеолекции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 конспекты, обязательные упражнения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 задачи для самостоятельного решения.</a:t>
            </a:r>
          </a:p>
          <a:p>
            <a:pPr marL="0" lvl="1">
              <a:lnSpc>
                <a:spcPts val="3400"/>
              </a:lnSpc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По итогам обучения выдаются сертификаты, которые учитываются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при отборе на очные образовательные программы «Сириуса».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4608093" y="1361033"/>
            <a:ext cx="7399422" cy="50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97" tIns="34548" rIns="69097" bIns="34548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3400"/>
              </a:lnSpc>
              <a:spcBef>
                <a:spcPts val="0"/>
              </a:spcBef>
            </a:pPr>
            <a:r>
              <a:rPr lang="ru-RU" sz="2800" b="1" u="sng" dirty="0" smtClean="0">
                <a:latin typeface="Akrobat" panose="020B0604020202020204" charset="-52"/>
              </a:rPr>
              <a:t>Скоро откроется набор:</a:t>
            </a:r>
            <a:endParaRPr lang="ru-RU" sz="2800" b="1" u="sng" dirty="0">
              <a:latin typeface="Akrobat" panose="020B0604020202020204" charset="-52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4511841" y="1383118"/>
            <a:ext cx="24065" cy="530695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23" y="537567"/>
            <a:ext cx="784054" cy="67099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08" y="2146299"/>
            <a:ext cx="7357607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8942</TotalTime>
  <Words>2098</Words>
  <Application>Microsoft Office PowerPoint</Application>
  <PresentationFormat>Широкоэкранный</PresentationFormat>
  <Paragraphs>362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Gotham Pro Black</vt:lpstr>
      <vt:lpstr>Wingdings</vt:lpstr>
      <vt:lpstr>Arial</vt:lpstr>
      <vt:lpstr>Tahoma</vt:lpstr>
      <vt:lpstr>Calibri Light</vt:lpstr>
      <vt:lpstr>Akrobat ExtraBold</vt:lpstr>
      <vt:lpstr>Akrobat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graphics</dc:creator>
  <cp:lastModifiedBy>СПС</cp:lastModifiedBy>
  <cp:revision>864</cp:revision>
  <cp:lastPrinted>2022-08-24T05:02:10Z</cp:lastPrinted>
  <dcterms:created xsi:type="dcterms:W3CDTF">2021-08-25T04:22:02Z</dcterms:created>
  <dcterms:modified xsi:type="dcterms:W3CDTF">2023-10-26T09:58:46Z</dcterms:modified>
</cp:coreProperties>
</file>