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9" r:id="rId2"/>
    <p:sldId id="275" r:id="rId3"/>
    <p:sldId id="276" r:id="rId4"/>
    <p:sldId id="256" r:id="rId5"/>
    <p:sldId id="264" r:id="rId6"/>
    <p:sldId id="267" r:id="rId7"/>
    <p:sldId id="271" r:id="rId8"/>
    <p:sldId id="257" r:id="rId9"/>
    <p:sldId id="261" r:id="rId10"/>
    <p:sldId id="262" r:id="rId11"/>
    <p:sldId id="263" r:id="rId12"/>
    <p:sldId id="260" r:id="rId13"/>
    <p:sldId id="274" r:id="rId14"/>
    <p:sldId id="258" r:id="rId15"/>
    <p:sldId id="272" r:id="rId16"/>
    <p:sldId id="273" r:id="rId17"/>
    <p:sldId id="265" r:id="rId18"/>
    <p:sldId id="266" r:id="rId19"/>
    <p:sldId id="268" r:id="rId20"/>
    <p:sldId id="270" r:id="rId21"/>
    <p:sldId id="269" r:id="rId22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620"/>
    <p:restoredTop sz="94552" autoAdjust="0"/>
  </p:normalViewPr>
  <p:slideViewPr>
    <p:cSldViewPr>
      <p:cViewPr varScale="1">
        <p:scale>
          <a:sx n="103" d="100"/>
          <a:sy n="103" d="100"/>
        </p:scale>
        <p:origin x="1300" y="6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14.02.2025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14.02.2025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14.02.2025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14.02.2025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14.02.2025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14.02.2025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14.02.2025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14.02.2025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14.02.2025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14.02.2025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14.02.2025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B106E36-FD25-4E2D-B0AA-010F637433A0}" type="datetimeFigureOut">
              <a:rPr lang="ru-RU" smtClean="0"/>
              <a:pPr/>
              <a:t>14.02.2025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hyperlink" Target="https://edsoo.ru/strategia2030/" TargetMode="External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hyperlink" Target="https://rco-seversk.ru/novosti/otkrytie-dekady-molodogo-pedagoga-yarkiy-start-v-2025-godu-v-zato-seversk_20250204/" TargetMode="Externa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hyperlink" Target="https://bbb.tspu.ru/rooms/bp8-gvq-w7n-jup/join" TargetMode="Externa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hyperlink" Target="https://engineer-fest.ru/#features-1" TargetMode="Externa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legionr.ru/webinars/matematika/593835/" TargetMode="External"/><Relationship Id="rId2" Type="http://schemas.openxmlformats.org/officeDocument/2006/relationships/hyperlink" Target="https://www.legionr.ru/webinars/informatika/602376/" TargetMode="Externa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.jpeg"/><Relationship Id="rId5" Type="http://schemas.openxmlformats.org/officeDocument/2006/relationships/hyperlink" Target="https://www.legionr.ru/webinars/matematika/605619/" TargetMode="External"/><Relationship Id="rId4" Type="http://schemas.openxmlformats.org/officeDocument/2006/relationships/hyperlink" Target="https://www.legionr.ru/webinars/matematika/603870/" TargetMode="Externa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hyperlink" Target="https://rco-seversk.ru/metod/continuous-development/obyedineniya-pedagogov/gorodskie-metodicheskie-obyedineniya/predmetnaya-oblast-matematika-i-informatika/" TargetMode="External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hyperlink" Target="https://vk.com/away.php?to=https://abiturient.tsu.ru/ru/content/results-ORMO&amp;utf=1" TargetMode="Externa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hyperlink" Target="https://nsn.fm/society/bolshe-mest-i-novye-ekzameny-chast-vuzov-rf-peresmotrela-pravila-postupleniya" TargetMode="Externa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hyperlink" Target="https://edsoo.ru/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0" y="1484784"/>
            <a:ext cx="9036496" cy="1143000"/>
          </a:xfrm>
        </p:spPr>
        <p:txBody>
          <a:bodyPr>
            <a:noAutofit/>
          </a:bodyPr>
          <a:lstStyle/>
          <a:p>
            <a:r>
              <a:rPr lang="ru-RU" sz="2600" b="1" dirty="0" smtClean="0">
                <a:solidFill>
                  <a:srgbClr val="002060"/>
                </a:solidFill>
              </a:rPr>
              <a:t>Интеграция воспитания и обучения: реализация воспитательных возможностей преподаваемого предмета</a:t>
            </a:r>
          </a:p>
        </p:txBody>
      </p:sp>
      <p:sp>
        <p:nvSpPr>
          <p:cNvPr id="3" name="Прямоугольник 2"/>
          <p:cNvSpPr/>
          <p:nvPr/>
        </p:nvSpPr>
        <p:spPr>
          <a:xfrm>
            <a:off x="0" y="0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4" name="Прямоугольник 3"/>
          <p:cNvSpPr/>
          <p:nvPr/>
        </p:nvSpPr>
        <p:spPr>
          <a:xfrm>
            <a:off x="0" y="6597352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5" name="Рисунок 4" descr="Кабакова шк 88.jpg"/>
          <p:cNvPicPr>
            <a:picLocks noGrp="1" noChangeAspect="1"/>
          </p:cNvPicPr>
          <p:nvPr isPhoto="1"/>
        </p:nvPicPr>
        <p:blipFill>
          <a:blip r:embed="rId2" cstate="print">
            <a:lum/>
          </a:blip>
          <a:stretch>
            <a:fillRect/>
          </a:stretch>
        </p:blipFill>
        <p:spPr>
          <a:xfrm>
            <a:off x="2195736" y="2492896"/>
            <a:ext cx="4968552" cy="3726414"/>
          </a:xfrm>
          <a:prstGeom prst="rect">
            <a:avLst/>
          </a:prstGeom>
          <a:noFill/>
          <a:ln>
            <a:noFill/>
          </a:ln>
        </p:spPr>
      </p:pic>
      <p:sp>
        <p:nvSpPr>
          <p:cNvPr id="6" name="TextBox 5"/>
          <p:cNvSpPr txBox="1"/>
          <p:nvPr/>
        </p:nvSpPr>
        <p:spPr>
          <a:xfrm>
            <a:off x="3995936" y="6237312"/>
            <a:ext cx="112082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600" dirty="0" smtClean="0"/>
              <a:t>05.02.2025</a:t>
            </a:r>
            <a:endParaRPr lang="ru-RU" sz="1600" dirty="0"/>
          </a:p>
        </p:txBody>
      </p:sp>
      <p:sp>
        <p:nvSpPr>
          <p:cNvPr id="7" name="TextBox 6"/>
          <p:cNvSpPr txBox="1"/>
          <p:nvPr/>
        </p:nvSpPr>
        <p:spPr>
          <a:xfrm>
            <a:off x="611560" y="1196752"/>
            <a:ext cx="8150821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600" dirty="0" smtClean="0">
                <a:latin typeface="Times New Roman" pitchFamily="18" charset="0"/>
                <a:cs typeface="Times New Roman" pitchFamily="18" charset="0"/>
              </a:rPr>
              <a:t>Городское методическое объединение учителей математики и информатики ЗАТО </a:t>
            </a:r>
            <a:r>
              <a:rPr lang="ru-RU" sz="1600" dirty="0" err="1" smtClean="0">
                <a:latin typeface="Times New Roman" pitchFamily="18" charset="0"/>
                <a:cs typeface="Times New Roman" pitchFamily="18" charset="0"/>
              </a:rPr>
              <a:t>Северск</a:t>
            </a:r>
            <a:endParaRPr lang="ru-RU" sz="16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8" name="Picture 2"/>
          <p:cNvPicPr>
            <a:picLocks noChangeAspect="1" noChangeArrowheads="1"/>
          </p:cNvPicPr>
          <p:nvPr/>
        </p:nvPicPr>
        <p:blipFill>
          <a:blip r:embed="rId3" cstate="print"/>
          <a:srcRect b="24249"/>
          <a:stretch>
            <a:fillRect/>
          </a:stretch>
        </p:blipFill>
        <p:spPr bwMode="auto">
          <a:xfrm>
            <a:off x="0" y="0"/>
            <a:ext cx="9144000" cy="11247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Прямоугольник 8"/>
          <p:cNvSpPr/>
          <p:nvPr/>
        </p:nvSpPr>
        <p:spPr>
          <a:xfrm>
            <a:off x="2339752" y="5949280"/>
            <a:ext cx="4752528" cy="216024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 smtClean="0"/>
              <a:t>Применение интегрированного подхода</a:t>
            </a:r>
            <a:endParaRPr lang="ru-RU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179512" y="1340768"/>
            <a:ext cx="8856984" cy="5184576"/>
          </a:xfrm>
        </p:spPr>
        <p:txBody>
          <a:bodyPr>
            <a:normAutofit fontScale="70000" lnSpcReduction="20000"/>
          </a:bodyPr>
          <a:lstStyle/>
          <a:p>
            <a:pPr>
              <a:buNone/>
            </a:pPr>
            <a:r>
              <a:rPr lang="ru-RU" sz="3100" b="1" dirty="0" smtClean="0">
                <a:solidFill>
                  <a:srgbClr val="002060"/>
                </a:solidFill>
              </a:rPr>
              <a:t>Задачи: </a:t>
            </a:r>
          </a:p>
          <a:p>
            <a:pPr>
              <a:buNone/>
            </a:pPr>
            <a:r>
              <a:rPr lang="ru-RU" dirty="0" smtClean="0"/>
              <a:t>-  актуализировать знания педагогов о формах проведения воспитательных уроков;</a:t>
            </a:r>
          </a:p>
          <a:p>
            <a:pPr>
              <a:buFontTx/>
              <a:buChar char="-"/>
            </a:pPr>
            <a:r>
              <a:rPr lang="ru-RU" dirty="0" smtClean="0"/>
              <a:t> мотивировать педагогов к подбору эффективных форм и использованию инновационных подходов при подготовке к воспитательным урокам;</a:t>
            </a:r>
          </a:p>
          <a:p>
            <a:pPr>
              <a:buFontTx/>
              <a:buChar char="-"/>
            </a:pPr>
            <a:r>
              <a:rPr lang="ru-RU" dirty="0" smtClean="0"/>
              <a:t>вовлекать учителей математики и информатики в активную познавательную деятельность, через проведение бинарных уроков;</a:t>
            </a:r>
          </a:p>
          <a:p>
            <a:pPr>
              <a:buNone/>
            </a:pPr>
            <a:r>
              <a:rPr lang="ru-RU" dirty="0" smtClean="0"/>
              <a:t>-  обобщить опыт образовательных организаций педагогов математики и информатики по проведению интегрированных уроков;</a:t>
            </a:r>
          </a:p>
          <a:p>
            <a:pPr>
              <a:buNone/>
            </a:pPr>
            <a:r>
              <a:rPr lang="ru-RU" dirty="0" smtClean="0"/>
              <a:t>- ознакомить руководителей ШМО учителей математики и информатики с планом-графиком проведения открытых уроков математики и информатики в рамках проведения декады молодых учителей «Яркий старт!»;</a:t>
            </a:r>
          </a:p>
          <a:p>
            <a:pPr>
              <a:buNone/>
            </a:pPr>
            <a:r>
              <a:rPr lang="ru-RU" dirty="0" smtClean="0"/>
              <a:t>- оказать методическую помощь в сопровождение и проведение открытых уроков в рамках проведения декады молодых учителей по предметам математики и информатики.</a:t>
            </a:r>
          </a:p>
          <a:p>
            <a:pPr>
              <a:buNone/>
            </a:pPr>
            <a:endParaRPr lang="ru-RU" dirty="0"/>
          </a:p>
        </p:txBody>
      </p:sp>
      <p:sp>
        <p:nvSpPr>
          <p:cNvPr id="4" name="Прямоугольник 3"/>
          <p:cNvSpPr/>
          <p:nvPr/>
        </p:nvSpPr>
        <p:spPr>
          <a:xfrm>
            <a:off x="107504" y="116632"/>
            <a:ext cx="8928992" cy="1107996"/>
          </a:xfrm>
          <a:prstGeom prst="rect">
            <a:avLst/>
          </a:prstGeom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ctr">
              <a:buNone/>
            </a:pPr>
            <a:r>
              <a:rPr lang="ru-RU" sz="2200" b="1" dirty="0" smtClean="0">
                <a:solidFill>
                  <a:srgbClr val="002060"/>
                </a:solidFill>
              </a:rPr>
              <a:t>Цель</a:t>
            </a:r>
            <a:r>
              <a:rPr lang="ru-RU" sz="2200" dirty="0" smtClean="0">
                <a:solidFill>
                  <a:srgbClr val="002060"/>
                </a:solidFill>
              </a:rPr>
              <a:t>:</a:t>
            </a:r>
            <a:r>
              <a:rPr lang="ru-RU" sz="2200" b="1" dirty="0" smtClean="0">
                <a:solidFill>
                  <a:srgbClr val="002060"/>
                </a:solidFill>
              </a:rPr>
              <a:t> </a:t>
            </a:r>
            <a:r>
              <a:rPr lang="ru-RU" sz="2200" dirty="0" smtClean="0"/>
              <a:t>формирование метапредметных компетенций в вопросах организации воспитательной работы на основе интегрированных связей в преподавании  математики и информатики</a:t>
            </a:r>
            <a:endParaRPr lang="ru-RU" sz="2200" dirty="0" smtClean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0" y="6597352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107504" y="1124744"/>
            <a:ext cx="8820472" cy="5616624"/>
          </a:xfrm>
        </p:spPr>
        <p:txBody>
          <a:bodyPr>
            <a:normAutofit fontScale="92500" lnSpcReduction="20000"/>
          </a:bodyPr>
          <a:lstStyle/>
          <a:p>
            <a:pPr lvl="0"/>
            <a:r>
              <a:rPr lang="ru-RU" dirty="0" smtClean="0"/>
              <a:t>«Интеграция математики и информатики как средство обучения и воспитания школьников», Кудряшова Вероника Николаевна, руководитель ГМО учителей математики и информатики. </a:t>
            </a:r>
          </a:p>
          <a:p>
            <a:pPr lvl="0"/>
            <a:r>
              <a:rPr lang="ru-RU" dirty="0" smtClean="0"/>
              <a:t>Интегрированное </a:t>
            </a:r>
            <a:r>
              <a:rPr lang="ru-RU" dirty="0" err="1" smtClean="0"/>
              <a:t>медиаобразование</a:t>
            </a:r>
            <a:r>
              <a:rPr lang="ru-RU" dirty="0" smtClean="0"/>
              <a:t> как условие становления </a:t>
            </a:r>
            <a:r>
              <a:rPr lang="ru-RU" dirty="0" err="1" smtClean="0"/>
              <a:t>медиакомпетентности</a:t>
            </a:r>
            <a:r>
              <a:rPr lang="ru-RU" dirty="0" smtClean="0"/>
              <a:t> на примере предмета «Математика». </a:t>
            </a:r>
            <a:r>
              <a:rPr lang="ru-RU" dirty="0" err="1" smtClean="0"/>
              <a:t>Кабакова</a:t>
            </a:r>
            <a:r>
              <a:rPr lang="ru-RU" dirty="0" smtClean="0"/>
              <a:t> Галина Васильевна, учитель математики МБОУ «СОШ № 88 имени А.Бородина и А.Кочева». </a:t>
            </a:r>
          </a:p>
          <a:p>
            <a:pPr lvl="0"/>
            <a:r>
              <a:rPr lang="ru-RU" dirty="0" smtClean="0"/>
              <a:t>Представление опыта по теме «Способы организации самостоятельной работы учащихся на уроках математики», Воронина Надежда Николаевна, учитель математики МБОУ «СОШ № 198».</a:t>
            </a:r>
          </a:p>
          <a:p>
            <a:pPr>
              <a:buNone/>
            </a:pPr>
            <a:endParaRPr lang="ru-RU" dirty="0"/>
          </a:p>
        </p:txBody>
      </p:sp>
      <p:sp>
        <p:nvSpPr>
          <p:cNvPr id="4" name="Прямоугольник 3"/>
          <p:cNvSpPr/>
          <p:nvPr/>
        </p:nvSpPr>
        <p:spPr>
          <a:xfrm>
            <a:off x="0" y="0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5" name="Заголовок 1"/>
          <p:cNvSpPr>
            <a:spLocks noGrp="1"/>
          </p:cNvSpPr>
          <p:nvPr>
            <p:ph type="title"/>
          </p:nvPr>
        </p:nvSpPr>
        <p:spPr>
          <a:xfrm>
            <a:off x="0" y="332656"/>
            <a:ext cx="9036496" cy="936104"/>
          </a:xfrm>
        </p:spPr>
        <p:txBody>
          <a:bodyPr>
            <a:noAutofit/>
          </a:bodyPr>
          <a:lstStyle/>
          <a:p>
            <a:r>
              <a:rPr lang="ru-RU" sz="2600" b="1" dirty="0" smtClean="0">
                <a:solidFill>
                  <a:srgbClr val="002060"/>
                </a:solidFill>
              </a:rPr>
              <a:t>Темы выступлений</a:t>
            </a:r>
          </a:p>
        </p:txBody>
      </p:sp>
      <p:sp>
        <p:nvSpPr>
          <p:cNvPr id="6" name="Прямоугольник 5"/>
          <p:cNvSpPr/>
          <p:nvPr/>
        </p:nvSpPr>
        <p:spPr>
          <a:xfrm>
            <a:off x="0" y="6525344"/>
            <a:ext cx="9144000" cy="332656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7" name="Прямоугольник 6"/>
          <p:cNvSpPr/>
          <p:nvPr/>
        </p:nvSpPr>
        <p:spPr>
          <a:xfrm>
            <a:off x="0" y="260648"/>
            <a:ext cx="9144000" cy="288032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3" name="Picture 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83568" y="548680"/>
            <a:ext cx="7272808" cy="477912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Прямоугольник 5"/>
          <p:cNvSpPr/>
          <p:nvPr/>
        </p:nvSpPr>
        <p:spPr>
          <a:xfrm>
            <a:off x="323528" y="5301208"/>
            <a:ext cx="8568952" cy="1477328"/>
          </a:xfrm>
          <a:prstGeom prst="rect">
            <a:avLst/>
          </a:prstGeom>
          <a:ln w="3175"/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ru-RU" b="1" dirty="0" smtClean="0">
                <a:solidFill>
                  <a:srgbClr val="002060"/>
                </a:solidFill>
              </a:rPr>
              <a:t>Предложено 9 направлений: </a:t>
            </a:r>
          </a:p>
          <a:p>
            <a:pPr marL="342900" indent="-342900">
              <a:buAutoNum type="arabicPeriod"/>
            </a:pPr>
            <a:r>
              <a:rPr lang="ru-RU" dirty="0" smtClean="0"/>
              <a:t>Содержание образования  2. Воспитание	3. Здоровье	4. Профориентация	5. Творчество	6. Учитель	7. Школьная команда 	</a:t>
            </a:r>
          </a:p>
          <a:p>
            <a:pPr marL="342900" indent="-342900"/>
            <a:r>
              <a:rPr lang="ru-RU" dirty="0" smtClean="0"/>
              <a:t>		 8. Школьный климат  		9. Образовательная среда</a:t>
            </a:r>
          </a:p>
          <a:p>
            <a:r>
              <a:rPr lang="ru-RU" dirty="0" smtClean="0"/>
              <a:t>  </a:t>
            </a:r>
            <a:endParaRPr lang="ru-RU" dirty="0"/>
          </a:p>
        </p:txBody>
      </p:sp>
      <p:sp>
        <p:nvSpPr>
          <p:cNvPr id="8" name="Прямоугольник 7"/>
          <p:cNvSpPr/>
          <p:nvPr/>
        </p:nvSpPr>
        <p:spPr>
          <a:xfrm>
            <a:off x="0" y="6669360"/>
            <a:ext cx="9144000" cy="18864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9" name="Прямоугольник 8"/>
          <p:cNvSpPr/>
          <p:nvPr/>
        </p:nvSpPr>
        <p:spPr>
          <a:xfrm>
            <a:off x="2771800" y="116632"/>
            <a:ext cx="3187283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 smtClean="0">
                <a:hlinkClick r:id="rId3"/>
              </a:rPr>
              <a:t>https://edsoo.ru/strategia2030/</a:t>
            </a:r>
            <a:endParaRPr lang="ru-RU" dirty="0" smtClean="0"/>
          </a:p>
          <a:p>
            <a:endParaRPr lang="ru-RU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7544" y="1412776"/>
            <a:ext cx="8229600" cy="1143000"/>
          </a:xfrm>
        </p:spPr>
        <p:txBody>
          <a:bodyPr>
            <a:normAutofit fontScale="90000"/>
          </a:bodyPr>
          <a:lstStyle/>
          <a:p>
            <a:pPr algn="r"/>
            <a:r>
              <a:rPr lang="ru-RU" sz="3100" b="1" dirty="0" smtClean="0">
                <a:solidFill>
                  <a:srgbClr val="002060"/>
                </a:solidFill>
              </a:rPr>
              <a:t>Открытие Декады молодого педагога </a:t>
            </a:r>
            <a:br>
              <a:rPr lang="ru-RU" sz="3100" b="1" dirty="0" smtClean="0">
                <a:solidFill>
                  <a:srgbClr val="002060"/>
                </a:solidFill>
              </a:rPr>
            </a:br>
            <a:r>
              <a:rPr lang="ru-RU" sz="3100" b="1" dirty="0" smtClean="0">
                <a:solidFill>
                  <a:srgbClr val="002060"/>
                </a:solidFill>
              </a:rPr>
              <a:t>"Яркий старт! - 2025" в ЗАТО </a:t>
            </a:r>
            <a:r>
              <a:rPr lang="ru-RU" sz="3100" b="1" dirty="0" err="1" smtClean="0">
                <a:solidFill>
                  <a:srgbClr val="002060"/>
                </a:solidFill>
              </a:rPr>
              <a:t>Северск</a:t>
            </a:r>
            <a:r>
              <a:rPr lang="ru-RU" dirty="0" smtClean="0"/>
              <a:t/>
            </a:r>
            <a:br>
              <a:rPr lang="ru-RU" dirty="0" smtClean="0"/>
            </a:br>
            <a:r>
              <a:rPr lang="ru-RU" sz="2200" dirty="0" smtClean="0"/>
              <a:t/>
            </a:r>
            <a:br>
              <a:rPr lang="ru-RU" sz="2200" dirty="0" smtClean="0"/>
            </a:br>
            <a:r>
              <a:rPr lang="ru-RU" sz="2200" dirty="0" smtClean="0"/>
              <a:t/>
            </a:r>
            <a:br>
              <a:rPr lang="ru-RU" sz="2200" dirty="0" smtClean="0"/>
            </a:br>
            <a:r>
              <a:rPr lang="ru-RU" sz="2200" dirty="0" smtClean="0"/>
              <a:t/>
            </a:r>
            <a:br>
              <a:rPr lang="ru-RU" sz="2200" dirty="0" smtClean="0"/>
            </a:br>
            <a:r>
              <a:rPr lang="ru-RU" dirty="0" smtClean="0"/>
              <a:t/>
            </a:r>
            <a:br>
              <a:rPr lang="ru-RU" dirty="0" smtClean="0"/>
            </a:br>
            <a:endParaRPr lang="ru-RU" dirty="0"/>
          </a:p>
        </p:txBody>
      </p:sp>
      <p:sp>
        <p:nvSpPr>
          <p:cNvPr id="4" name="Прямоугольник 3"/>
          <p:cNvSpPr/>
          <p:nvPr/>
        </p:nvSpPr>
        <p:spPr>
          <a:xfrm>
            <a:off x="2483768" y="1340768"/>
            <a:ext cx="6552728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>
                <a:hlinkClick r:id="rId2"/>
              </a:rPr>
              <a:t>https://rco-seversk.ru/novosti/otkrytie-dekady-molodogo-pedagoga-yarkiy-start-v-2025-godu-v-zato-seversk_20250204/</a:t>
            </a:r>
            <a:endParaRPr lang="ru-RU" dirty="0" smtClean="0"/>
          </a:p>
          <a:p>
            <a:endParaRPr lang="ru-RU" dirty="0"/>
          </a:p>
        </p:txBody>
      </p:sp>
      <p:sp>
        <p:nvSpPr>
          <p:cNvPr id="5" name="Прямоугольник 4"/>
          <p:cNvSpPr/>
          <p:nvPr/>
        </p:nvSpPr>
        <p:spPr>
          <a:xfrm>
            <a:off x="0" y="0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6" name="Прямоугольник 5"/>
          <p:cNvSpPr/>
          <p:nvPr/>
        </p:nvSpPr>
        <p:spPr>
          <a:xfrm>
            <a:off x="0" y="6597352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2050" name="Picture 2" descr="https://rco-seversk.ru/upload/images/public/2025/02/thumbs/thumb_crop_200x150_news_2127_orig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79511" y="476672"/>
            <a:ext cx="2112235" cy="1584176"/>
          </a:xfrm>
          <a:prstGeom prst="rect">
            <a:avLst/>
          </a:prstGeom>
          <a:noFill/>
        </p:spPr>
      </p:pic>
      <p:sp>
        <p:nvSpPr>
          <p:cNvPr id="9" name="Прямоугольник 8"/>
          <p:cNvSpPr/>
          <p:nvPr/>
        </p:nvSpPr>
        <p:spPr>
          <a:xfrm>
            <a:off x="179512" y="2492896"/>
            <a:ext cx="8496944" cy="646331"/>
          </a:xfrm>
          <a:prstGeom prst="rect">
            <a:avLst/>
          </a:prstGeom>
          <a:ln w="3175"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11.02.2025г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. 10.50 «Доли. Обыкновенные дроби» (5 класс). Открытый урок.</a:t>
            </a:r>
          </a:p>
          <a:p>
            <a:r>
              <a:rPr lang="ru-RU" b="1" dirty="0" err="1" smtClean="0">
                <a:latin typeface="Times New Roman" pitchFamily="18" charset="0"/>
                <a:cs typeface="Times New Roman" pitchFamily="18" charset="0"/>
              </a:rPr>
              <a:t>Шаповалова</a:t>
            </a:r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 Анастасия Ивановна</a:t>
            </a:r>
            <a:r>
              <a:rPr lang="ru-RU" dirty="0" smtClean="0"/>
              <a:t>,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учитель математики МАОУ «СОШ № 76».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395536" y="3717032"/>
            <a:ext cx="752731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ru-RU" dirty="0" smtClean="0"/>
          </a:p>
          <a:p>
            <a:endParaRPr lang="ru-RU" dirty="0"/>
          </a:p>
        </p:txBody>
      </p:sp>
      <p:sp>
        <p:nvSpPr>
          <p:cNvPr id="11" name="Прямоугольник 10"/>
          <p:cNvSpPr/>
          <p:nvPr/>
        </p:nvSpPr>
        <p:spPr>
          <a:xfrm>
            <a:off x="179512" y="3284984"/>
            <a:ext cx="8496944" cy="923330"/>
          </a:xfrm>
          <a:prstGeom prst="rect">
            <a:avLst/>
          </a:prstGeom>
          <a:ln w="3175"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12.02.2025г.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9:30 «Модуль числа» (6 класс). Открытый урок.</a:t>
            </a:r>
          </a:p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Горбачева Ксения Игоревна</a:t>
            </a:r>
            <a:r>
              <a:rPr lang="ru-RU" dirty="0" smtClean="0"/>
              <a:t>,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учитель математики МБОУ «СОШ № 89»,</a:t>
            </a:r>
          </a:p>
          <a:p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dirty="0" err="1" smtClean="0">
                <a:latin typeface="Times New Roman" pitchFamily="18" charset="0"/>
                <a:cs typeface="Times New Roman" pitchFamily="18" charset="0"/>
              </a:rPr>
              <a:t>Ягницина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 Е.А., член ММАН.</a:t>
            </a:r>
          </a:p>
        </p:txBody>
      </p:sp>
      <p:sp>
        <p:nvSpPr>
          <p:cNvPr id="12" name="Прямоугольник 11"/>
          <p:cNvSpPr/>
          <p:nvPr/>
        </p:nvSpPr>
        <p:spPr>
          <a:xfrm>
            <a:off x="179512" y="4437112"/>
            <a:ext cx="8496944" cy="646331"/>
          </a:xfrm>
          <a:prstGeom prst="rect">
            <a:avLst/>
          </a:prstGeom>
          <a:ln w="3175"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12.02.2025г.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12:20. «Квадратный трехчлен» ( 8 класс). Открытый урок. </a:t>
            </a:r>
          </a:p>
          <a:p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b="1" dirty="0" err="1" smtClean="0">
                <a:latin typeface="Times New Roman" pitchFamily="18" charset="0"/>
                <a:cs typeface="Times New Roman" pitchFamily="18" charset="0"/>
              </a:rPr>
              <a:t>Парфененко</a:t>
            </a:r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 Лилия Маратовна,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учитель математики МБОУ «СОШ № 89»</a:t>
            </a:r>
          </a:p>
        </p:txBody>
      </p:sp>
      <p:sp>
        <p:nvSpPr>
          <p:cNvPr id="14" name="Прямоугольник 13"/>
          <p:cNvSpPr/>
          <p:nvPr/>
        </p:nvSpPr>
        <p:spPr>
          <a:xfrm>
            <a:off x="179512" y="5445224"/>
            <a:ext cx="8568952" cy="923330"/>
          </a:xfrm>
          <a:prstGeom prst="rect">
            <a:avLst/>
          </a:prstGeom>
          <a:ln w="3175"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13.02.2025г.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10:40. «Рациональные числа» (6 класс). Открытый урок. </a:t>
            </a:r>
          </a:p>
          <a:p>
            <a:r>
              <a:rPr lang="ru-RU" b="1" dirty="0" err="1" smtClean="0">
                <a:latin typeface="Times New Roman" pitchFamily="18" charset="0"/>
                <a:cs typeface="Times New Roman" pitchFamily="18" charset="0"/>
              </a:rPr>
              <a:t>Свирина</a:t>
            </a:r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 Евгения Владиславовна,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учитель математики МБОУ  «СОШ №198», Шварц А.В., Кудряшова В.Н., члены ММАН. 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3059832" y="1988840"/>
            <a:ext cx="191725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Математика</a:t>
            </a:r>
            <a:endParaRPr lang="ru-RU" sz="2400" b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Прямоугольник 4"/>
          <p:cNvSpPr/>
          <p:nvPr/>
        </p:nvSpPr>
        <p:spPr>
          <a:xfrm>
            <a:off x="107504" y="1268760"/>
            <a:ext cx="8712968" cy="646331"/>
          </a:xfrm>
          <a:prstGeom prst="rect">
            <a:avLst/>
          </a:prstGeom>
          <a:ln w="3175"/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12.02.2025г.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10:40. «Обработка графической информации» (7 класс). Открытый урок. </a:t>
            </a:r>
          </a:p>
          <a:p>
            <a:r>
              <a:rPr lang="ru-RU" b="1" dirty="0" err="1" smtClean="0">
                <a:latin typeface="Times New Roman" pitchFamily="18" charset="0"/>
                <a:cs typeface="Times New Roman" pitchFamily="18" charset="0"/>
              </a:rPr>
              <a:t>Королюк</a:t>
            </a:r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 Алексей Игоревич,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учитель информатики МАОУ «СФМЛ»</a:t>
            </a:r>
          </a:p>
        </p:txBody>
      </p:sp>
      <p:sp>
        <p:nvSpPr>
          <p:cNvPr id="7" name="Прямоугольник 6"/>
          <p:cNvSpPr/>
          <p:nvPr/>
        </p:nvSpPr>
        <p:spPr>
          <a:xfrm>
            <a:off x="0" y="0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8" name="Заголовок 1"/>
          <p:cNvSpPr>
            <a:spLocks noGrp="1"/>
          </p:cNvSpPr>
          <p:nvPr>
            <p:ph type="title"/>
          </p:nvPr>
        </p:nvSpPr>
        <p:spPr>
          <a:xfrm>
            <a:off x="467544" y="1124744"/>
            <a:ext cx="9073008" cy="1143000"/>
          </a:xfrm>
        </p:spPr>
        <p:txBody>
          <a:bodyPr>
            <a:normAutofit fontScale="90000"/>
          </a:bodyPr>
          <a:lstStyle/>
          <a:p>
            <a:r>
              <a:rPr lang="ru-RU" sz="2700" dirty="0" smtClean="0"/>
              <a:t/>
            </a:r>
            <a:br>
              <a:rPr lang="ru-RU" sz="2700" dirty="0" smtClean="0"/>
            </a:br>
            <a:r>
              <a:rPr lang="ru-RU" sz="2200" dirty="0" smtClean="0"/>
              <a:t/>
            </a:r>
            <a:br>
              <a:rPr lang="ru-RU" sz="2200" dirty="0" smtClean="0"/>
            </a:br>
            <a:r>
              <a:rPr lang="ru-RU" sz="2200" dirty="0" smtClean="0"/>
              <a:t/>
            </a:r>
            <a:br>
              <a:rPr lang="ru-RU" sz="2200" dirty="0" smtClean="0"/>
            </a:br>
            <a:r>
              <a:rPr lang="ru-RU" sz="2200" dirty="0" smtClean="0"/>
              <a:t/>
            </a:r>
            <a:br>
              <a:rPr lang="ru-RU" sz="2200" dirty="0" smtClean="0"/>
            </a:br>
            <a:r>
              <a:rPr lang="ru-RU" dirty="0" smtClean="0"/>
              <a:t/>
            </a:r>
            <a:br>
              <a:rPr lang="ru-RU" dirty="0" smtClean="0"/>
            </a:br>
            <a:endParaRPr lang="ru-RU" dirty="0"/>
          </a:p>
        </p:txBody>
      </p:sp>
      <p:sp>
        <p:nvSpPr>
          <p:cNvPr id="10" name="Прямоугольник 9"/>
          <p:cNvSpPr/>
          <p:nvPr/>
        </p:nvSpPr>
        <p:spPr>
          <a:xfrm>
            <a:off x="107504" y="1988840"/>
            <a:ext cx="8712968" cy="1200329"/>
          </a:xfrm>
          <a:prstGeom prst="rect">
            <a:avLst/>
          </a:prstGeom>
          <a:ln w="3175"/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06.02.2025г.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14:00. "Создание переменных и математические операции на </a:t>
            </a:r>
            <a:r>
              <a:rPr lang="ru-RU" dirty="0" err="1" smtClean="0">
                <a:latin typeface="Times New Roman" pitchFamily="18" charset="0"/>
                <a:cs typeface="Times New Roman" pitchFamily="18" charset="0"/>
              </a:rPr>
              <a:t>Java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». Открытый мастер-класс для педагогов.</a:t>
            </a:r>
          </a:p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Усов Валерий Евгеньевич,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педагог дополнительного образования , Структурное подразделение IT-Куб , МБУ ДО "Центр "Поиск", Кудряшова В.Н., член ММАН. </a:t>
            </a:r>
          </a:p>
        </p:txBody>
      </p:sp>
      <p:sp>
        <p:nvSpPr>
          <p:cNvPr id="11" name="Прямоугольник 10"/>
          <p:cNvSpPr/>
          <p:nvPr/>
        </p:nvSpPr>
        <p:spPr>
          <a:xfrm>
            <a:off x="107504" y="3284984"/>
            <a:ext cx="8712968" cy="1200329"/>
          </a:xfrm>
          <a:prstGeom prst="rect">
            <a:avLst/>
          </a:prstGeom>
          <a:ln w="3175"/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06.02.2025г.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15:00. "Конструирование робота-мельницы». </a:t>
            </a:r>
          </a:p>
          <a:p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Открытый мастер-класс для педагогов.</a:t>
            </a:r>
          </a:p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Усов Валерий Евгеньевич,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педагог дополнительного образования , Структурное подразделение IT-Куб , МБУ ДО "Центр "Поиск", Кудряшова В.Н., член ММАН</a:t>
            </a:r>
          </a:p>
        </p:txBody>
      </p:sp>
      <p:sp>
        <p:nvSpPr>
          <p:cNvPr id="12" name="Прямоугольник 11"/>
          <p:cNvSpPr/>
          <p:nvPr/>
        </p:nvSpPr>
        <p:spPr>
          <a:xfrm>
            <a:off x="107504" y="5657671"/>
            <a:ext cx="8712968" cy="1200329"/>
          </a:xfrm>
          <a:prstGeom prst="rect">
            <a:avLst/>
          </a:prstGeom>
          <a:ln w="3175"/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13.02.2025г.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15:00-16:00. «Создание игры в среде программирования </a:t>
            </a:r>
            <a:r>
              <a:rPr lang="ru-RU" dirty="0" err="1" smtClean="0">
                <a:latin typeface="Times New Roman" pitchFamily="18" charset="0"/>
                <a:cs typeface="Times New Roman" pitchFamily="18" charset="0"/>
              </a:rPr>
              <a:t>Scratch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».</a:t>
            </a:r>
          </a:p>
          <a:p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 Открытый мастер-класс для педагогов.</a:t>
            </a:r>
          </a:p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Майков Даниил Андреевич,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педагог дополнительного образования , Структурное подразделение IT-Куб, МБУ ДО "Центр "Поиск", </a:t>
            </a:r>
            <a:r>
              <a:rPr lang="ru-RU" dirty="0" err="1" smtClean="0">
                <a:latin typeface="Times New Roman" pitchFamily="18" charset="0"/>
                <a:cs typeface="Times New Roman" pitchFamily="18" charset="0"/>
              </a:rPr>
              <a:t>Скащук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 Ю.В., Губарева Н.А.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3779912" y="764704"/>
            <a:ext cx="214494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Информатика</a:t>
            </a:r>
            <a:endParaRPr lang="ru-RU" sz="2400" b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4" name="Прямоугольник 13"/>
          <p:cNvSpPr/>
          <p:nvPr/>
        </p:nvSpPr>
        <p:spPr>
          <a:xfrm>
            <a:off x="107504" y="4581128"/>
            <a:ext cx="8712968" cy="923330"/>
          </a:xfrm>
          <a:prstGeom prst="rect">
            <a:avLst/>
          </a:prstGeom>
          <a:ln w="3175"/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12.02.2025г.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15:00. «Работа над проектом» (5 класс). Открытый урок. </a:t>
            </a:r>
          </a:p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Иванова Елена Игоревна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, учитель информатики МБОУ «СОШ №198», Кудряшова В.Н., член ММАН. </a:t>
            </a:r>
          </a:p>
        </p:txBody>
      </p:sp>
      <p:pic>
        <p:nvPicPr>
          <p:cNvPr id="6" name="Picture 2" descr="https://rco-seversk.ru/upload/images/public/2025/02/thumbs/thumb_crop_200x150_news_2127_orig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9512" y="54006"/>
            <a:ext cx="1512168" cy="1134126"/>
          </a:xfrm>
          <a:prstGeom prst="rect">
            <a:avLst/>
          </a:prstGeom>
          <a:noFill/>
        </p:spPr>
      </p:pic>
      <p:sp>
        <p:nvSpPr>
          <p:cNvPr id="16" name="Прямоугольник 15"/>
          <p:cNvSpPr/>
          <p:nvPr/>
        </p:nvSpPr>
        <p:spPr>
          <a:xfrm>
            <a:off x="1835696" y="332656"/>
            <a:ext cx="7056784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400" b="1" dirty="0" smtClean="0">
                <a:solidFill>
                  <a:srgbClr val="002060"/>
                </a:solidFill>
              </a:rPr>
              <a:t>Декада молодого педагога "Яркий старт! - 2025"  ЗАТО </a:t>
            </a:r>
            <a:r>
              <a:rPr lang="ru-RU" sz="2400" b="1" dirty="0" err="1" smtClean="0">
                <a:solidFill>
                  <a:srgbClr val="002060"/>
                </a:solidFill>
              </a:rPr>
              <a:t>Северск</a:t>
            </a:r>
            <a:endParaRPr lang="ru-RU" sz="2400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AutoShape 2" descr="blob:https://web.whatsapp.com/3bdd978f-eb85-4954-b73a-755f9d35d27f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24580" name="AutoShape 4" descr="blob:https://web.whatsapp.com/3bdd978f-eb85-4954-b73a-755f9d35d27f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24582" name="AutoShape 6" descr="blob:https://web.whatsapp.com/3bdd978f-eb85-4954-b73a-755f9d35d27f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24584" name="AutoShape 8" descr="blob:https://web.whatsapp.com/3bdd978f-eb85-4954-b73a-755f9d35d27f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pic>
        <p:nvPicPr>
          <p:cNvPr id="24585" name="Picture 9" descr="C:\Users\PC-14\Downloads\3bdd978f-eb85-4954-b73a-755f9d35d27f.jpg"/>
          <p:cNvPicPr>
            <a:picLocks noChangeAspect="1" noChangeArrowheads="1"/>
          </p:cNvPicPr>
          <p:nvPr/>
        </p:nvPicPr>
        <p:blipFill>
          <a:blip r:embed="rId2" cstate="print"/>
          <a:srcRect l="7156" t="11918"/>
          <a:stretch>
            <a:fillRect/>
          </a:stretch>
        </p:blipFill>
        <p:spPr bwMode="auto">
          <a:xfrm>
            <a:off x="683568" y="898897"/>
            <a:ext cx="3600400" cy="2563963"/>
          </a:xfrm>
          <a:prstGeom prst="rect">
            <a:avLst/>
          </a:prstGeom>
          <a:noFill/>
        </p:spPr>
      </p:pic>
      <p:sp>
        <p:nvSpPr>
          <p:cNvPr id="9" name="Прямоугольник 8"/>
          <p:cNvSpPr/>
          <p:nvPr/>
        </p:nvSpPr>
        <p:spPr>
          <a:xfrm>
            <a:off x="0" y="0"/>
            <a:ext cx="9144000" cy="18864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0" name="Прямоугольник 9"/>
          <p:cNvSpPr/>
          <p:nvPr/>
        </p:nvSpPr>
        <p:spPr>
          <a:xfrm>
            <a:off x="0" y="6669360"/>
            <a:ext cx="9144000" cy="18864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4587" name="AutoShape 11" descr="blob:https://web.whatsapp.com/2041a736-a42b-4098-8184-77f7a26bb34b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14" name="Прямоугольник 13"/>
          <p:cNvSpPr/>
          <p:nvPr/>
        </p:nvSpPr>
        <p:spPr>
          <a:xfrm>
            <a:off x="179512" y="3573016"/>
            <a:ext cx="8712968" cy="243143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000" b="1" dirty="0" smtClean="0">
                <a:solidFill>
                  <a:srgbClr val="002060"/>
                </a:solidFill>
              </a:rPr>
              <a:t>п.3.5.15 </a:t>
            </a:r>
            <a:r>
              <a:rPr lang="ru-RU" sz="2000" dirty="0" smtClean="0"/>
              <a:t>В помещении, где организовано рабочее место обучающегося с компьютером (ноутбуком) или планшетом, необходимо </a:t>
            </a:r>
            <a:r>
              <a:rPr lang="ru-RU" sz="2400" b="1" dirty="0" smtClean="0">
                <a:solidFill>
                  <a:srgbClr val="002060"/>
                </a:solidFill>
              </a:rPr>
              <a:t>предусмотреть естественное освещение и искусственное общее </a:t>
            </a:r>
            <a:r>
              <a:rPr lang="ru-RU" sz="2400" b="1" dirty="0" smtClean="0">
                <a:solidFill>
                  <a:srgbClr val="C00000"/>
                </a:solidFill>
              </a:rPr>
              <a:t>и местное на рабочем столе</a:t>
            </a:r>
            <a:r>
              <a:rPr lang="ru-RU" sz="2000" dirty="0" smtClean="0"/>
              <a:t>. Источник местного освещения на рабочем месте обучающегося должен располагаться сбоку от экрана персонального компьютера (ноутбука) или планшета. . Освещение не должно создавать бликов на поверхности экрана.</a:t>
            </a:r>
            <a:endParaRPr lang="ru-RU" sz="2000" dirty="0"/>
          </a:p>
        </p:txBody>
      </p:sp>
      <p:sp>
        <p:nvSpPr>
          <p:cNvPr id="15" name="Прямоугольник 14"/>
          <p:cNvSpPr/>
          <p:nvPr/>
        </p:nvSpPr>
        <p:spPr>
          <a:xfrm>
            <a:off x="2627784" y="476672"/>
            <a:ext cx="4203395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2000" b="1" dirty="0" smtClean="0">
                <a:solidFill>
                  <a:srgbClr val="002060"/>
                </a:solidFill>
              </a:rPr>
              <a:t>Санитарные правила СП 2.4.3648-20</a:t>
            </a:r>
            <a:endParaRPr lang="ru-RU" sz="2000" b="1" dirty="0">
              <a:solidFill>
                <a:srgbClr val="002060"/>
              </a:solidFill>
            </a:endParaRPr>
          </a:p>
        </p:txBody>
      </p:sp>
      <p:sp>
        <p:nvSpPr>
          <p:cNvPr id="16" name="Прямоугольник 15"/>
          <p:cNvSpPr/>
          <p:nvPr/>
        </p:nvSpPr>
        <p:spPr>
          <a:xfrm>
            <a:off x="5364088" y="1268760"/>
            <a:ext cx="3312368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dirty="0" smtClean="0"/>
              <a:t>УТВЕРЖДЕНЫ </a:t>
            </a:r>
          </a:p>
          <a:p>
            <a:r>
              <a:rPr lang="ru-RU" dirty="0" smtClean="0"/>
              <a:t>постановлением Главного </a:t>
            </a:r>
          </a:p>
          <a:p>
            <a:r>
              <a:rPr lang="ru-RU" dirty="0" smtClean="0"/>
              <a:t>государственного санитарного </a:t>
            </a:r>
          </a:p>
          <a:p>
            <a:r>
              <a:rPr lang="ru-RU" dirty="0" smtClean="0"/>
              <a:t>врача Российской Федерации </a:t>
            </a:r>
          </a:p>
          <a:p>
            <a:r>
              <a:rPr lang="ru-RU" dirty="0" smtClean="0"/>
              <a:t>от 28.09.2020 г. № 28 </a:t>
            </a:r>
            <a:endParaRPr lang="ru-RU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0" y="1124744"/>
            <a:ext cx="9252520" cy="1143000"/>
          </a:xfrm>
        </p:spPr>
        <p:txBody>
          <a:bodyPr>
            <a:noAutofit/>
          </a:bodyPr>
          <a:lstStyle/>
          <a:p>
            <a:r>
              <a:rPr lang="ru-RU" sz="3000" dirty="0" smtClean="0">
                <a:solidFill>
                  <a:srgbClr val="002060"/>
                </a:solidFill>
              </a:rPr>
              <a:t>Региональный научно-методический семинар</a:t>
            </a:r>
            <a:r>
              <a:rPr lang="ru-RU" sz="3000" b="1" dirty="0" smtClean="0">
                <a:solidFill>
                  <a:srgbClr val="002060"/>
                </a:solidFill>
              </a:rPr>
              <a:t/>
            </a:r>
            <a:br>
              <a:rPr lang="ru-RU" sz="3000" b="1" dirty="0" smtClean="0">
                <a:solidFill>
                  <a:srgbClr val="002060"/>
                </a:solidFill>
              </a:rPr>
            </a:br>
            <a:r>
              <a:rPr lang="ru-RU" sz="3000" b="1" dirty="0" smtClean="0">
                <a:solidFill>
                  <a:srgbClr val="002060"/>
                </a:solidFill>
              </a:rPr>
              <a:t> «Подходы к реализации обновленного ФГОС в проекте «Математика. Психология. Интеллект»: технологии освоения учебного материала»</a:t>
            </a:r>
            <a:endParaRPr lang="ru-RU" sz="3000" b="1" dirty="0">
              <a:solidFill>
                <a:srgbClr val="002060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0" y="2708920"/>
            <a:ext cx="8964488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sz="800" dirty="0" err="1" smtClean="0"/>
              <a:t>ц</a:t>
            </a:r>
            <a:r>
              <a:rPr lang="ru-RU" dirty="0" smtClean="0"/>
              <a:t/>
            </a:r>
            <a:br>
              <a:rPr lang="ru-RU" dirty="0" smtClean="0"/>
            </a:br>
            <a:r>
              <a:rPr lang="ru-RU" dirty="0" smtClean="0"/>
              <a:t>Лекторы: Э.Г. </a:t>
            </a:r>
            <a:r>
              <a:rPr lang="ru-RU" dirty="0" err="1" smtClean="0"/>
              <a:t>Гельфман</a:t>
            </a:r>
            <a:r>
              <a:rPr lang="ru-RU" dirty="0" smtClean="0"/>
              <a:t>, Н.В. Борисова, М.Н. </a:t>
            </a:r>
            <a:r>
              <a:rPr lang="ru-RU" dirty="0" err="1" smtClean="0"/>
              <a:t>Шаповалова</a:t>
            </a:r>
            <a:r>
              <a:rPr lang="ru-RU" dirty="0" smtClean="0"/>
              <a:t>, Е.В. </a:t>
            </a:r>
            <a:r>
              <a:rPr lang="ru-RU" dirty="0" err="1" smtClean="0"/>
              <a:t>Стукова</a:t>
            </a:r>
            <a:r>
              <a:rPr lang="ru-RU" dirty="0" smtClean="0"/>
              <a:t>.</a:t>
            </a:r>
            <a:br>
              <a:rPr lang="ru-RU" dirty="0" smtClean="0"/>
            </a:br>
            <a:r>
              <a:rPr lang="ru-RU" dirty="0" smtClean="0"/>
              <a:t/>
            </a:r>
            <a:br>
              <a:rPr lang="ru-RU" dirty="0" smtClean="0"/>
            </a:br>
            <a:r>
              <a:rPr lang="ru-RU" dirty="0" smtClean="0"/>
              <a:t>Семинар проводится в смешанном формате. </a:t>
            </a:r>
            <a:r>
              <a:rPr lang="ru-RU" sz="2800" dirty="0" smtClean="0"/>
              <a:t>Ссылка для подключения: </a:t>
            </a:r>
            <a:r>
              <a:rPr lang="ru-RU" dirty="0" smtClean="0">
                <a:hlinkClick r:id="rId2"/>
              </a:rPr>
              <a:t>https://bbb.tspu.ru/rooms/bp8-gvq-w7n-jup/join</a:t>
            </a:r>
            <a:endParaRPr lang="ru-RU" dirty="0"/>
          </a:p>
        </p:txBody>
      </p:sp>
      <p:sp>
        <p:nvSpPr>
          <p:cNvPr id="4" name="Прямоугольник 3"/>
          <p:cNvSpPr/>
          <p:nvPr/>
        </p:nvSpPr>
        <p:spPr>
          <a:xfrm>
            <a:off x="0" y="0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5" name="Прямоугольник 4"/>
          <p:cNvSpPr/>
          <p:nvPr/>
        </p:nvSpPr>
        <p:spPr>
          <a:xfrm>
            <a:off x="611560" y="404664"/>
            <a:ext cx="8064896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None/>
            </a:pPr>
            <a:r>
              <a:rPr lang="ru-RU" sz="2000" b="1" dirty="0" smtClean="0">
                <a:solidFill>
                  <a:srgbClr val="C00000"/>
                </a:solidFill>
              </a:rPr>
              <a:t>Приглашаем учителей математики 14 февраля 2025, начало в 15.00</a:t>
            </a:r>
            <a:endParaRPr lang="ru-RU" sz="2000" dirty="0" smtClean="0">
              <a:solidFill>
                <a:srgbClr val="C00000"/>
              </a:solidFill>
            </a:endParaRPr>
          </a:p>
        </p:txBody>
      </p:sp>
      <p:sp>
        <p:nvSpPr>
          <p:cNvPr id="6" name="Прямоугольник 5"/>
          <p:cNvSpPr/>
          <p:nvPr/>
        </p:nvSpPr>
        <p:spPr>
          <a:xfrm>
            <a:off x="0" y="6597352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23528" y="260648"/>
            <a:ext cx="8676456" cy="648072"/>
          </a:xfrm>
        </p:spPr>
        <p:txBody>
          <a:bodyPr>
            <a:noAutofit/>
          </a:bodyPr>
          <a:lstStyle/>
          <a:p>
            <a:r>
              <a:rPr lang="ru-RU" sz="20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Приглашаем к участию учителей физики, химии, информатики, математики</a:t>
            </a:r>
            <a:endParaRPr lang="ru-RU" sz="2000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0" y="1772816"/>
            <a:ext cx="9144000" cy="2808312"/>
          </a:xfrm>
        </p:spPr>
        <p:txBody>
          <a:bodyPr>
            <a:normAutofit fontScale="25000" lnSpcReduction="20000"/>
          </a:bodyPr>
          <a:lstStyle/>
          <a:p>
            <a:pPr>
              <a:buNone/>
            </a:pPr>
            <a:r>
              <a:rPr lang="ru-RU" dirty="0" smtClean="0"/>
              <a:t> </a:t>
            </a:r>
            <a:r>
              <a:rPr lang="en-US" dirty="0" smtClean="0"/>
              <a:t>	</a:t>
            </a:r>
            <a:r>
              <a:rPr lang="ru-RU" sz="8000" dirty="0" smtClean="0">
                <a:latin typeface="Times New Roman" pitchFamily="18" charset="0"/>
                <a:cs typeface="Times New Roman" pitchFamily="18" charset="0"/>
              </a:rPr>
              <a:t>Требования к стажу работы участников Конкурса не предъявляются</a:t>
            </a:r>
          </a:p>
          <a:p>
            <a:pPr>
              <a:buNone/>
            </a:pPr>
            <a:r>
              <a:rPr lang="ru-RU" b="1" dirty="0" smtClean="0">
                <a:solidFill>
                  <a:srgbClr val="002060"/>
                </a:solidFill>
              </a:rPr>
              <a:t>	</a:t>
            </a:r>
            <a:r>
              <a:rPr lang="en-US" sz="9600" b="1" dirty="0" smtClean="0">
                <a:solidFill>
                  <a:srgbClr val="002060"/>
                </a:solidFill>
              </a:rPr>
              <a:t>I</a:t>
            </a:r>
            <a:r>
              <a:rPr lang="ru-RU" sz="9600" b="1" dirty="0" smtClean="0">
                <a:solidFill>
                  <a:srgbClr val="002060"/>
                </a:solidFill>
              </a:rPr>
              <a:t> этап (заочный)</a:t>
            </a:r>
          </a:p>
          <a:p>
            <a:pPr>
              <a:buNone/>
            </a:pPr>
            <a:r>
              <a:rPr lang="ru-RU" sz="7400" b="1" dirty="0" smtClean="0">
                <a:solidFill>
                  <a:srgbClr val="002060"/>
                </a:solidFill>
              </a:rPr>
              <a:t> 	</a:t>
            </a:r>
            <a:r>
              <a:rPr lang="ru-RU" sz="7200" b="1" dirty="0" smtClean="0">
                <a:latin typeface="Times New Roman" pitchFamily="18" charset="0"/>
                <a:cs typeface="Times New Roman" pitchFamily="18" charset="0"/>
              </a:rPr>
              <a:t>13.01</a:t>
            </a:r>
            <a:r>
              <a:rPr lang="en-US" sz="7200" b="1" dirty="0" smtClean="0">
                <a:latin typeface="Times New Roman" pitchFamily="18" charset="0"/>
                <a:cs typeface="Times New Roman" pitchFamily="18" charset="0"/>
              </a:rPr>
              <a:t> - </a:t>
            </a:r>
            <a:r>
              <a:rPr lang="ru-RU" sz="7200" b="1" dirty="0" smtClean="0">
                <a:latin typeface="Times New Roman" pitchFamily="18" charset="0"/>
                <a:cs typeface="Times New Roman" pitchFamily="18" charset="0"/>
              </a:rPr>
              <a:t>17.02.2025 </a:t>
            </a:r>
            <a:r>
              <a:rPr lang="ru-RU" sz="8000" dirty="0" smtClean="0">
                <a:latin typeface="Times New Roman" pitchFamily="18" charset="0"/>
                <a:cs typeface="Times New Roman" pitchFamily="18" charset="0"/>
              </a:rPr>
              <a:t>– прием конкурсных материалов</a:t>
            </a:r>
            <a:endParaRPr lang="en-US" sz="80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None/>
            </a:pPr>
            <a:endParaRPr lang="ru-RU" sz="42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None/>
            </a:pPr>
            <a:r>
              <a:rPr lang="en-US" sz="7400" dirty="0" smtClean="0"/>
              <a:t>	</a:t>
            </a:r>
            <a:r>
              <a:rPr lang="en-US" sz="9600" b="1" dirty="0" smtClean="0">
                <a:solidFill>
                  <a:srgbClr val="002060"/>
                </a:solidFill>
              </a:rPr>
              <a:t>II </a:t>
            </a:r>
            <a:r>
              <a:rPr lang="ru-RU" sz="9600" b="1" dirty="0" smtClean="0">
                <a:solidFill>
                  <a:srgbClr val="002060"/>
                </a:solidFill>
              </a:rPr>
              <a:t>этап (заочный)</a:t>
            </a:r>
          </a:p>
          <a:p>
            <a:pPr>
              <a:buNone/>
            </a:pPr>
            <a:r>
              <a:rPr lang="ru-RU" sz="7400" dirty="0" smtClean="0"/>
              <a:t>	</a:t>
            </a:r>
            <a:r>
              <a:rPr lang="ru-RU" sz="7200" b="1" dirty="0" smtClean="0">
                <a:latin typeface="Times New Roman" pitchFamily="18" charset="0"/>
                <a:cs typeface="Times New Roman" pitchFamily="18" charset="0"/>
              </a:rPr>
              <a:t>27</a:t>
            </a:r>
            <a:r>
              <a:rPr lang="en-US" sz="7200" b="1" dirty="0" smtClean="0">
                <a:latin typeface="Times New Roman" pitchFamily="18" charset="0"/>
                <a:cs typeface="Times New Roman" pitchFamily="18" charset="0"/>
              </a:rPr>
              <a:t>.01.</a:t>
            </a:r>
            <a:r>
              <a:rPr lang="ru-RU" sz="7200" b="1" dirty="0" smtClean="0">
                <a:latin typeface="Times New Roman" pitchFamily="18" charset="0"/>
                <a:cs typeface="Times New Roman" pitchFamily="18" charset="0"/>
              </a:rPr>
              <a:t>2025</a:t>
            </a:r>
            <a:r>
              <a:rPr lang="en-US" sz="7200" b="1" dirty="0" smtClean="0">
                <a:latin typeface="Times New Roman" pitchFamily="18" charset="0"/>
                <a:cs typeface="Times New Roman" pitchFamily="18" charset="0"/>
              </a:rPr>
              <a:t> - </a:t>
            </a:r>
            <a:r>
              <a:rPr lang="ru-RU" sz="7200" b="1" dirty="0" smtClean="0">
                <a:latin typeface="Times New Roman" pitchFamily="18" charset="0"/>
                <a:cs typeface="Times New Roman" pitchFamily="18" charset="0"/>
              </a:rPr>
              <a:t>28</a:t>
            </a:r>
            <a:r>
              <a:rPr lang="en-US" sz="7200" b="1" dirty="0" smtClean="0">
                <a:latin typeface="Times New Roman" pitchFamily="18" charset="0"/>
                <a:cs typeface="Times New Roman" pitchFamily="18" charset="0"/>
              </a:rPr>
              <a:t>.02.</a:t>
            </a:r>
            <a:r>
              <a:rPr lang="ru-RU" sz="7200" b="1" dirty="0" smtClean="0">
                <a:latin typeface="Times New Roman" pitchFamily="18" charset="0"/>
                <a:cs typeface="Times New Roman" pitchFamily="18" charset="0"/>
              </a:rPr>
              <a:t>2025</a:t>
            </a:r>
            <a:r>
              <a:rPr lang="ru-RU" sz="8000" dirty="0" smtClean="0">
                <a:latin typeface="Times New Roman" pitchFamily="18" charset="0"/>
                <a:cs typeface="Times New Roman" pitchFamily="18" charset="0"/>
              </a:rPr>
              <a:t>– содержательная экспертиза конкурсных материалов.</a:t>
            </a:r>
            <a:r>
              <a:rPr lang="en-US" sz="80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sz="8000" b="1" dirty="0" smtClean="0">
                <a:latin typeface="Times New Roman" pitchFamily="18" charset="0"/>
                <a:cs typeface="Times New Roman" pitchFamily="18" charset="0"/>
              </a:rPr>
              <a:t>Отбор 80 финалистов </a:t>
            </a:r>
            <a:r>
              <a:rPr lang="ru-RU" sz="8000" dirty="0" smtClean="0">
                <a:latin typeface="Times New Roman" pitchFamily="18" charset="0"/>
                <a:cs typeface="Times New Roman" pitchFamily="18" charset="0"/>
              </a:rPr>
              <a:t>Конкурса, набравших наибольшее количество баллов в своей предметной области. </a:t>
            </a:r>
          </a:p>
        </p:txBody>
      </p:sp>
      <p:sp>
        <p:nvSpPr>
          <p:cNvPr id="4" name="Заголовок 1"/>
          <p:cNvSpPr txBox="1">
            <a:spLocks/>
          </p:cNvSpPr>
          <p:nvPr/>
        </p:nvSpPr>
        <p:spPr>
          <a:xfrm>
            <a:off x="0" y="692696"/>
            <a:ext cx="91440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II </a:t>
            </a:r>
            <a:r>
              <a:rPr kumimoji="0" lang="ru-RU" sz="2800" b="1" i="0" u="none" strike="noStrike" kern="1200" cap="none" spc="0" normalizeH="0" baseline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Всероссийский</a:t>
            </a:r>
            <a:r>
              <a:rPr kumimoji="0" lang="ru-RU" sz="2800" b="1" i="0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 конкурс для учителей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ea typeface="+mj-ea"/>
                <a:cs typeface="Times New Roman" pitchFamily="18" charset="0"/>
              </a:rPr>
              <a:t>«Миссия инженер»</a:t>
            </a:r>
            <a:r>
              <a:rPr kumimoji="0" lang="ru-RU" sz="2800" b="1" i="0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 </a:t>
            </a:r>
            <a:endParaRPr kumimoji="0" lang="ru-RU" sz="28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Times New Roman" pitchFamily="18" charset="0"/>
              <a:ea typeface="+mj-ea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395536" y="4509120"/>
            <a:ext cx="874846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24 </a:t>
            </a:r>
            <a:r>
              <a:rPr lang="en-US" b="1" dirty="0" smtClean="0">
                <a:latin typeface="Times New Roman" pitchFamily="18" charset="0"/>
                <a:cs typeface="Times New Roman" pitchFamily="18" charset="0"/>
              </a:rPr>
              <a:t>-</a:t>
            </a:r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26</a:t>
            </a:r>
            <a:r>
              <a:rPr lang="en-US" b="1" dirty="0" smtClean="0">
                <a:latin typeface="Times New Roman" pitchFamily="18" charset="0"/>
                <a:cs typeface="Times New Roman" pitchFamily="18" charset="0"/>
              </a:rPr>
              <a:t>.03.</a:t>
            </a:r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2025 </a:t>
            </a:r>
            <a:r>
              <a:rPr lang="ru-RU" sz="1900" dirty="0" smtClean="0">
                <a:latin typeface="Times New Roman" pitchFamily="18" charset="0"/>
                <a:cs typeface="Times New Roman" pitchFamily="18" charset="0"/>
              </a:rPr>
              <a:t>– проведение конкурсных испытаний. </a:t>
            </a:r>
            <a:r>
              <a:rPr lang="ru-RU" sz="1900" b="1" dirty="0" smtClean="0">
                <a:latin typeface="Times New Roman" pitchFamily="18" charset="0"/>
                <a:cs typeface="Times New Roman" pitchFamily="18" charset="0"/>
              </a:rPr>
              <a:t>Отбор 20 лауреат</a:t>
            </a:r>
            <a:r>
              <a:rPr lang="ru-RU" sz="1900" dirty="0" smtClean="0">
                <a:latin typeface="Times New Roman" pitchFamily="18" charset="0"/>
                <a:cs typeface="Times New Roman" pitchFamily="18" charset="0"/>
              </a:rPr>
              <a:t>ов, набравших наибольшее количество баллов в своей предметной области </a:t>
            </a:r>
            <a:endParaRPr lang="ru-RU" sz="1900" dirty="0"/>
          </a:p>
        </p:txBody>
      </p:sp>
      <p:sp>
        <p:nvSpPr>
          <p:cNvPr id="6" name="Прямоугольник 5"/>
          <p:cNvSpPr/>
          <p:nvPr/>
        </p:nvSpPr>
        <p:spPr>
          <a:xfrm>
            <a:off x="395536" y="4149080"/>
            <a:ext cx="2206310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b="1" dirty="0" smtClean="0">
                <a:solidFill>
                  <a:srgbClr val="002060"/>
                </a:solidFill>
              </a:rPr>
              <a:t>III </a:t>
            </a:r>
            <a:r>
              <a:rPr lang="ru-RU" sz="2400" b="1" dirty="0" smtClean="0">
                <a:solidFill>
                  <a:srgbClr val="002060"/>
                </a:solidFill>
              </a:rPr>
              <a:t>этап (очный)</a:t>
            </a:r>
            <a:endParaRPr lang="ru-RU" sz="2400" dirty="0"/>
          </a:p>
        </p:txBody>
      </p:sp>
      <p:sp>
        <p:nvSpPr>
          <p:cNvPr id="7" name="Прямоугольник 6"/>
          <p:cNvSpPr/>
          <p:nvPr/>
        </p:nvSpPr>
        <p:spPr>
          <a:xfrm>
            <a:off x="395536" y="5517232"/>
            <a:ext cx="8604448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900" dirty="0" smtClean="0">
                <a:latin typeface="Times New Roman" pitchFamily="18" charset="0"/>
                <a:cs typeface="Times New Roman" pitchFamily="18" charset="0"/>
              </a:rPr>
              <a:t>27</a:t>
            </a:r>
            <a:r>
              <a:rPr lang="en-US" sz="1900" dirty="0" smtClean="0">
                <a:latin typeface="Times New Roman" pitchFamily="18" charset="0"/>
                <a:cs typeface="Times New Roman" pitchFamily="18" charset="0"/>
              </a:rPr>
              <a:t>.03.</a:t>
            </a:r>
            <a:r>
              <a:rPr lang="ru-RU" sz="1900" dirty="0" smtClean="0">
                <a:latin typeface="Times New Roman" pitchFamily="18" charset="0"/>
                <a:cs typeface="Times New Roman" pitchFamily="18" charset="0"/>
              </a:rPr>
              <a:t>2025 –</a:t>
            </a:r>
            <a:r>
              <a:rPr lang="ru-RU" sz="1900" b="1" dirty="0" smtClean="0">
                <a:latin typeface="Times New Roman" pitchFamily="18" charset="0"/>
                <a:cs typeface="Times New Roman" pitchFamily="18" charset="0"/>
              </a:rPr>
              <a:t>финальное испытания для 20 лауреатов</a:t>
            </a:r>
            <a:r>
              <a:rPr lang="ru-RU" sz="1900" dirty="0" smtClean="0">
                <a:latin typeface="Times New Roman" pitchFamily="18" charset="0"/>
                <a:cs typeface="Times New Roman" pitchFamily="18" charset="0"/>
              </a:rPr>
              <a:t>, подведение итогов Конкурса и </a:t>
            </a:r>
            <a:r>
              <a:rPr lang="ru-RU" sz="1900" b="1" dirty="0" smtClean="0">
                <a:latin typeface="Times New Roman" pitchFamily="18" charset="0"/>
                <a:cs typeface="Times New Roman" pitchFamily="18" charset="0"/>
              </a:rPr>
              <a:t>награждение лауреатов, призеров и победителя </a:t>
            </a:r>
            <a:r>
              <a:rPr lang="ru-RU" sz="1900" dirty="0" smtClean="0">
                <a:latin typeface="Times New Roman" pitchFamily="18" charset="0"/>
                <a:cs typeface="Times New Roman" pitchFamily="18" charset="0"/>
              </a:rPr>
              <a:t>Конкурса. </a:t>
            </a:r>
          </a:p>
        </p:txBody>
      </p:sp>
      <p:sp>
        <p:nvSpPr>
          <p:cNvPr id="9" name="Прямоугольник 8"/>
          <p:cNvSpPr/>
          <p:nvPr/>
        </p:nvSpPr>
        <p:spPr>
          <a:xfrm>
            <a:off x="395536" y="5157192"/>
            <a:ext cx="2225546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b="1" dirty="0" smtClean="0">
                <a:solidFill>
                  <a:srgbClr val="002060"/>
                </a:solidFill>
              </a:rPr>
              <a:t>IV </a:t>
            </a:r>
            <a:r>
              <a:rPr lang="ru-RU" sz="2400" b="1" dirty="0" smtClean="0">
                <a:solidFill>
                  <a:srgbClr val="002060"/>
                </a:solidFill>
              </a:rPr>
              <a:t>этап (очный)</a:t>
            </a:r>
            <a:endParaRPr lang="ru-RU" sz="2400" dirty="0"/>
          </a:p>
        </p:txBody>
      </p:sp>
      <p:sp>
        <p:nvSpPr>
          <p:cNvPr id="10" name="Прямоугольник 9"/>
          <p:cNvSpPr/>
          <p:nvPr/>
        </p:nvSpPr>
        <p:spPr>
          <a:xfrm>
            <a:off x="0" y="6597352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1" name="Прямоугольник 10"/>
          <p:cNvSpPr/>
          <p:nvPr/>
        </p:nvSpPr>
        <p:spPr>
          <a:xfrm>
            <a:off x="0" y="0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95536" y="404664"/>
            <a:ext cx="8229600" cy="562074"/>
          </a:xfrm>
        </p:spPr>
        <p:txBody>
          <a:bodyPr>
            <a:normAutofit/>
          </a:bodyPr>
          <a:lstStyle/>
          <a:p>
            <a:r>
              <a:rPr lang="ru-RU" sz="2800" b="1" dirty="0" smtClean="0">
                <a:solidFill>
                  <a:srgbClr val="002060"/>
                </a:solidFill>
              </a:rPr>
              <a:t>ПОРЯДОК ПРОВЕДЕНИЯ КОНКУРСА</a:t>
            </a: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0" y="1844824"/>
            <a:ext cx="8784976" cy="4525963"/>
          </a:xfrm>
        </p:spPr>
        <p:txBody>
          <a:bodyPr>
            <a:normAutofit fontScale="85000" lnSpcReduction="20000"/>
          </a:bodyPr>
          <a:lstStyle/>
          <a:p>
            <a:pPr>
              <a:buFont typeface="Wingdings" pitchFamily="2" charset="2"/>
              <a:buChar char="§"/>
            </a:pPr>
            <a:r>
              <a:rPr lang="ru-RU" sz="2800" dirty="0" smtClean="0">
                <a:latin typeface="Times New Roman" pitchFamily="18" charset="0"/>
                <a:cs typeface="Times New Roman" pitchFamily="18" charset="0"/>
              </a:rPr>
              <a:t>представить документы (см. положение)</a:t>
            </a:r>
          </a:p>
          <a:p>
            <a:pPr>
              <a:buFont typeface="Wingdings" pitchFamily="2" charset="2"/>
              <a:buChar char="§"/>
            </a:pPr>
            <a:r>
              <a:rPr lang="ru-RU" sz="2800" b="1" dirty="0" err="1" smtClean="0">
                <a:latin typeface="Times New Roman" pitchFamily="18" charset="0"/>
                <a:cs typeface="Times New Roman" pitchFamily="18" charset="0"/>
              </a:rPr>
              <a:t>видеоэссе</a:t>
            </a:r>
            <a:r>
              <a:rPr lang="ru-RU" sz="2800" dirty="0" smtClean="0">
                <a:latin typeface="Times New Roman" pitchFamily="18" charset="0"/>
                <a:cs typeface="Times New Roman" pitchFamily="18" charset="0"/>
              </a:rPr>
              <a:t> – 3 минуты</a:t>
            </a:r>
          </a:p>
          <a:p>
            <a:pPr>
              <a:buNone/>
            </a:pPr>
            <a:r>
              <a:rPr lang="ru-RU" sz="2400" dirty="0" smtClean="0">
                <a:latin typeface="Times New Roman" pitchFamily="18" charset="0"/>
                <a:cs typeface="Times New Roman" pitchFamily="18" charset="0"/>
              </a:rPr>
              <a:t>Темы: </a:t>
            </a:r>
          </a:p>
          <a:p>
            <a:pPr>
              <a:buNone/>
            </a:pPr>
            <a:r>
              <a:rPr lang="ru-RU" sz="2400" dirty="0" smtClean="0">
                <a:latin typeface="Times New Roman" pitchFamily="18" charset="0"/>
                <a:cs typeface="Times New Roman" pitchFamily="18" charset="0"/>
              </a:rPr>
              <a:t>− «Как готовить будущего инженера в школе?»; </a:t>
            </a:r>
          </a:p>
          <a:p>
            <a:pPr>
              <a:buNone/>
            </a:pPr>
            <a:r>
              <a:rPr lang="ru-RU" sz="2400" dirty="0" smtClean="0">
                <a:latin typeface="Times New Roman" pitchFamily="18" charset="0"/>
                <a:cs typeface="Times New Roman" pitchFamily="18" charset="0"/>
              </a:rPr>
              <a:t>− «Миссия: формируем инженерное мышление». </a:t>
            </a:r>
            <a:endParaRPr lang="ru-RU" sz="28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Font typeface="Wingdings" pitchFamily="2" charset="2"/>
              <a:buChar char="§"/>
            </a:pPr>
            <a:r>
              <a:rPr lang="ru-RU" sz="2800" b="1" dirty="0" smtClean="0">
                <a:latin typeface="Times New Roman" pitchFamily="18" charset="0"/>
                <a:cs typeface="Times New Roman" pitchFamily="18" charset="0"/>
              </a:rPr>
              <a:t>портфолио достижений</a:t>
            </a:r>
            <a:r>
              <a:rPr lang="ru-RU" sz="2800" dirty="0" smtClean="0">
                <a:latin typeface="Times New Roman" pitchFamily="18" charset="0"/>
                <a:cs typeface="Times New Roman" pitchFamily="18" charset="0"/>
              </a:rPr>
              <a:t>, заверенное руководителем образовательной организации </a:t>
            </a:r>
          </a:p>
          <a:p>
            <a:pPr>
              <a:buFont typeface="Wingdings" pitchFamily="2" charset="2"/>
              <a:buChar char="§"/>
            </a:pPr>
            <a:r>
              <a:rPr lang="ru-RU" sz="2800" b="1" dirty="0" smtClean="0">
                <a:latin typeface="Times New Roman" pitchFamily="18" charset="0"/>
                <a:cs typeface="Times New Roman" pitchFamily="18" charset="0"/>
              </a:rPr>
              <a:t>испытание «ЕГЭ на 100 баллов», </a:t>
            </a:r>
            <a:r>
              <a:rPr lang="ru-RU" sz="2800" dirty="0" smtClean="0">
                <a:latin typeface="Times New Roman" pitchFamily="18" charset="0"/>
                <a:cs typeface="Times New Roman" pitchFamily="18" charset="0"/>
              </a:rPr>
              <a:t>решение теста в формате ЕГЭ по своему предмету.</a:t>
            </a:r>
          </a:p>
          <a:p>
            <a:pPr algn="just">
              <a:buFont typeface="Wingdings" pitchFamily="2" charset="2"/>
              <a:buChar char="§"/>
            </a:pPr>
            <a:r>
              <a:rPr lang="ru-RU" sz="2800" b="1" dirty="0" smtClean="0">
                <a:latin typeface="Times New Roman" pitchFamily="18" charset="0"/>
                <a:cs typeface="Times New Roman" pitchFamily="18" charset="0"/>
              </a:rPr>
              <a:t>выступление в формате TED </a:t>
            </a:r>
            <a:r>
              <a:rPr lang="ru-RU" sz="2800" dirty="0" smtClean="0">
                <a:latin typeface="Times New Roman" pitchFamily="18" charset="0"/>
                <a:cs typeface="Times New Roman" pitchFamily="18" charset="0"/>
              </a:rPr>
              <a:t>«Идеи, достойные распространения» – публичное выступление: демонстрация конкурсантом умения вдохновлять личным примером, представлять свой опыт работы, направленный на формирование научного мышления учащихся – 5 минут.</a:t>
            </a:r>
          </a:p>
          <a:p>
            <a:pPr>
              <a:buNone/>
            </a:pPr>
            <a:endParaRPr lang="ru-RU" dirty="0" smtClean="0"/>
          </a:p>
          <a:p>
            <a:pPr>
              <a:buNone/>
            </a:pPr>
            <a:endParaRPr lang="ru-RU" dirty="0"/>
          </a:p>
        </p:txBody>
      </p:sp>
      <p:pic>
        <p:nvPicPr>
          <p:cNvPr id="4" name="Picture 2" descr="C:\Users\PC-14\Downloads\logo-fest-2-2-3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403648" y="980728"/>
            <a:ext cx="6408712" cy="864096"/>
          </a:xfrm>
          <a:prstGeom prst="rect">
            <a:avLst/>
          </a:prstGeom>
          <a:noFill/>
        </p:spPr>
      </p:pic>
      <p:sp>
        <p:nvSpPr>
          <p:cNvPr id="6" name="Прямоугольник 5"/>
          <p:cNvSpPr/>
          <p:nvPr/>
        </p:nvSpPr>
        <p:spPr>
          <a:xfrm>
            <a:off x="0" y="6525344"/>
            <a:ext cx="9144000" cy="332656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7" name="Прямоугольник 6"/>
          <p:cNvSpPr/>
          <p:nvPr/>
        </p:nvSpPr>
        <p:spPr>
          <a:xfrm>
            <a:off x="0" y="0"/>
            <a:ext cx="9144000" cy="332656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95536" y="332656"/>
            <a:ext cx="8229600" cy="490066"/>
          </a:xfrm>
        </p:spPr>
        <p:txBody>
          <a:bodyPr>
            <a:normAutofit fontScale="90000"/>
          </a:bodyPr>
          <a:lstStyle/>
          <a:p>
            <a:r>
              <a:rPr lang="ru-RU" sz="2800" b="1" dirty="0" smtClean="0">
                <a:solidFill>
                  <a:srgbClr val="002060"/>
                </a:solidFill>
              </a:rPr>
              <a:t>НАГРАЖДЕНИЕ ПО ИТОГАМ КОНКУРСА</a:t>
            </a: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67544" y="1412776"/>
            <a:ext cx="8229600" cy="4525963"/>
          </a:xfrm>
        </p:spPr>
        <p:txBody>
          <a:bodyPr>
            <a:normAutofit fontScale="92500" lnSpcReduction="20000"/>
          </a:bodyPr>
          <a:lstStyle/>
          <a:p>
            <a:endParaRPr lang="ru-RU" dirty="0" smtClean="0"/>
          </a:p>
          <a:p>
            <a:pPr>
              <a:buNone/>
            </a:pPr>
            <a:r>
              <a:rPr lang="ru-RU" b="1" dirty="0" smtClean="0"/>
              <a:t>с 21 по 80 место</a:t>
            </a:r>
            <a:r>
              <a:rPr lang="ru-RU" dirty="0" smtClean="0"/>
              <a:t> (включительно) – диплом финалиста</a:t>
            </a:r>
          </a:p>
          <a:p>
            <a:pPr>
              <a:buNone/>
            </a:pPr>
            <a:r>
              <a:rPr lang="ru-RU" b="1" dirty="0" smtClean="0"/>
              <a:t>с 4 по 20 место </a:t>
            </a:r>
            <a:r>
              <a:rPr lang="ru-RU" dirty="0" smtClean="0"/>
              <a:t>(включительно) – диплом лауреата Конкурса и денежная премия в размере 40 000 рублей</a:t>
            </a:r>
          </a:p>
          <a:p>
            <a:pPr>
              <a:buNone/>
            </a:pPr>
            <a:r>
              <a:rPr lang="ru-RU" b="1" dirty="0" smtClean="0"/>
              <a:t>2-3 места </a:t>
            </a:r>
            <a:r>
              <a:rPr lang="ru-RU" dirty="0" smtClean="0"/>
              <a:t>- диплом призера, денежная премия 250 000 и 150 000 рублей соответственно; </a:t>
            </a:r>
          </a:p>
          <a:p>
            <a:pPr>
              <a:buNone/>
            </a:pPr>
            <a:r>
              <a:rPr lang="ru-RU" b="1" dirty="0" smtClean="0"/>
              <a:t>1 место </a:t>
            </a:r>
            <a:r>
              <a:rPr lang="ru-RU" dirty="0" smtClean="0"/>
              <a:t>- диплом победителя, денежная премия в размере 350 000 рублей</a:t>
            </a:r>
          </a:p>
          <a:p>
            <a:pPr>
              <a:buNone/>
            </a:pPr>
            <a:endParaRPr lang="ru-RU" dirty="0"/>
          </a:p>
        </p:txBody>
      </p:sp>
      <p:sp>
        <p:nvSpPr>
          <p:cNvPr id="4" name="Прямоугольник 3"/>
          <p:cNvSpPr/>
          <p:nvPr/>
        </p:nvSpPr>
        <p:spPr>
          <a:xfrm>
            <a:off x="3419872" y="5517232"/>
            <a:ext cx="4697120" cy="1015663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endParaRPr lang="ru-RU" dirty="0" smtClean="0">
              <a:hlinkClick r:id="rId2"/>
            </a:endParaRPr>
          </a:p>
          <a:p>
            <a:r>
              <a:rPr lang="en-US" sz="2400" dirty="0" smtClean="0">
                <a:hlinkClick r:id="rId2"/>
              </a:rPr>
              <a:t>https://engineer-fest.ru/#features-1</a:t>
            </a:r>
            <a:endParaRPr lang="ru-RU" sz="2400" dirty="0" smtClean="0"/>
          </a:p>
          <a:p>
            <a:endParaRPr lang="ru-RU" dirty="0"/>
          </a:p>
        </p:txBody>
      </p:sp>
      <p:sp>
        <p:nvSpPr>
          <p:cNvPr id="5" name="TextBox 4"/>
          <p:cNvSpPr txBox="1"/>
          <p:nvPr/>
        </p:nvSpPr>
        <p:spPr>
          <a:xfrm>
            <a:off x="971600" y="5733256"/>
            <a:ext cx="208403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2400" dirty="0" smtClean="0">
                <a:latin typeface="Times New Roman" pitchFamily="18" charset="0"/>
                <a:cs typeface="Times New Roman" pitchFamily="18" charset="0"/>
              </a:rPr>
              <a:t>Сайт конкурса</a:t>
            </a:r>
            <a:endParaRPr lang="ru-RU" sz="24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Прямоугольник 5"/>
          <p:cNvSpPr/>
          <p:nvPr/>
        </p:nvSpPr>
        <p:spPr>
          <a:xfrm>
            <a:off x="0" y="6597352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7" name="Прямоугольник 6"/>
          <p:cNvSpPr/>
          <p:nvPr/>
        </p:nvSpPr>
        <p:spPr>
          <a:xfrm>
            <a:off x="0" y="0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1026" name="Picture 2" descr="C:\Users\PC-14\Downloads\logo-fest-2-2-3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403648" y="764704"/>
            <a:ext cx="6408712" cy="864096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95536" y="980728"/>
            <a:ext cx="8568952" cy="5400600"/>
          </a:xfrm>
        </p:spPr>
        <p:txBody>
          <a:bodyPr>
            <a:normAutofit lnSpcReduction="10000"/>
          </a:bodyPr>
          <a:lstStyle/>
          <a:p>
            <a:pPr>
              <a:buNone/>
            </a:pPr>
            <a:r>
              <a:rPr lang="ru-RU" sz="2400" dirty="0" smtClean="0">
                <a:solidFill>
                  <a:srgbClr val="C00000"/>
                </a:solidFill>
              </a:rPr>
              <a:t>информатика</a:t>
            </a:r>
          </a:p>
          <a:p>
            <a:pPr algn="just">
              <a:buNone/>
            </a:pPr>
            <a:r>
              <a:rPr lang="ru-RU" sz="2400" dirty="0" smtClean="0"/>
              <a:t>06.03.2025, 13:00 МСК </a:t>
            </a:r>
            <a:r>
              <a:rPr lang="ru-RU" sz="2400" dirty="0" smtClean="0">
                <a:hlinkClick r:id="rId2"/>
              </a:rPr>
              <a:t>Работа с системами счисления на уроках информатики: задание 14 ЕГЭ, Смирнова Алина Андреевна</a:t>
            </a:r>
            <a:r>
              <a:rPr lang="ru-RU" sz="2400" dirty="0" smtClean="0"/>
              <a:t> </a:t>
            </a:r>
          </a:p>
          <a:p>
            <a:pPr>
              <a:buNone/>
            </a:pPr>
            <a:endParaRPr lang="ru-RU" sz="2400" dirty="0" smtClean="0">
              <a:solidFill>
                <a:srgbClr val="C00000"/>
              </a:solidFill>
            </a:endParaRPr>
          </a:p>
          <a:p>
            <a:pPr>
              <a:buNone/>
            </a:pPr>
            <a:r>
              <a:rPr lang="ru-RU" sz="2400" dirty="0" smtClean="0">
                <a:solidFill>
                  <a:srgbClr val="C00000"/>
                </a:solidFill>
              </a:rPr>
              <a:t>математика</a:t>
            </a:r>
            <a:endParaRPr lang="ru-RU" sz="2400" dirty="0" smtClean="0"/>
          </a:p>
          <a:p>
            <a:pPr algn="just">
              <a:buNone/>
            </a:pPr>
            <a:r>
              <a:rPr lang="ru-RU" sz="2400" dirty="0" smtClean="0"/>
              <a:t>17.02.2025, 13:30 МСК </a:t>
            </a:r>
            <a:r>
              <a:rPr lang="ru-RU" sz="2400" dirty="0" smtClean="0">
                <a:hlinkClick r:id="rId3"/>
              </a:rPr>
              <a:t>Различные методы решения задач с параметром в профильном ЕГЭ по математике, </a:t>
            </a:r>
            <a:r>
              <a:rPr lang="ru-RU" sz="2400" dirty="0" err="1" smtClean="0">
                <a:hlinkClick r:id="rId3"/>
              </a:rPr>
              <a:t>Кулабухов</a:t>
            </a:r>
            <a:r>
              <a:rPr lang="ru-RU" sz="2400" dirty="0" smtClean="0">
                <a:hlinkClick r:id="rId3"/>
              </a:rPr>
              <a:t> Сергей Юрьевич</a:t>
            </a:r>
            <a:r>
              <a:rPr lang="ru-RU" sz="2400" dirty="0" smtClean="0"/>
              <a:t> </a:t>
            </a:r>
          </a:p>
          <a:p>
            <a:pPr algn="just">
              <a:buNone/>
            </a:pPr>
            <a:r>
              <a:rPr lang="ru-RU" sz="2400" dirty="0" smtClean="0"/>
              <a:t>18.02.2025, 13:30 МСК </a:t>
            </a:r>
            <a:r>
              <a:rPr lang="ru-RU" sz="2400" dirty="0" smtClean="0">
                <a:hlinkClick r:id="rId4"/>
              </a:rPr>
              <a:t>Экономические задачи повышенного уровня сложности на ЕГЭ профильного уровня: виды и способы решения, </a:t>
            </a:r>
            <a:r>
              <a:rPr lang="ru-RU" sz="2400" dirty="0" err="1" smtClean="0">
                <a:hlinkClick r:id="rId4"/>
              </a:rPr>
              <a:t>Кулабухов</a:t>
            </a:r>
            <a:r>
              <a:rPr lang="ru-RU" sz="2400" dirty="0" smtClean="0">
                <a:hlinkClick r:id="rId4"/>
              </a:rPr>
              <a:t> Сергей Юрьевич</a:t>
            </a:r>
            <a:r>
              <a:rPr lang="ru-RU" sz="2400" dirty="0" smtClean="0"/>
              <a:t> </a:t>
            </a:r>
          </a:p>
          <a:p>
            <a:pPr algn="just">
              <a:buNone/>
            </a:pPr>
            <a:r>
              <a:rPr lang="ru-RU" sz="2400" dirty="0" smtClean="0"/>
              <a:t>10.03.2025, 15:00 МСК </a:t>
            </a:r>
            <a:r>
              <a:rPr lang="ru-RU" sz="2400" dirty="0" smtClean="0">
                <a:hlinkClick r:id="rId5"/>
              </a:rPr>
              <a:t>Теоремы </a:t>
            </a:r>
            <a:r>
              <a:rPr lang="ru-RU" sz="2400" dirty="0" err="1" smtClean="0">
                <a:hlinkClick r:id="rId5"/>
              </a:rPr>
              <a:t>Менелая</a:t>
            </a:r>
            <a:r>
              <a:rPr lang="ru-RU" sz="2400" dirty="0" smtClean="0">
                <a:hlinkClick r:id="rId5"/>
              </a:rPr>
              <a:t> и </a:t>
            </a:r>
            <a:r>
              <a:rPr lang="ru-RU" sz="2400" dirty="0" err="1" smtClean="0">
                <a:hlinkClick r:id="rId5"/>
              </a:rPr>
              <a:t>Чевы</a:t>
            </a:r>
            <a:r>
              <a:rPr lang="ru-RU" sz="2400" dirty="0" smtClean="0">
                <a:hlinkClick r:id="rId5"/>
              </a:rPr>
              <a:t> </a:t>
            </a:r>
            <a:r>
              <a:rPr lang="ru-RU" sz="2400" dirty="0" err="1" smtClean="0">
                <a:hlinkClick r:id="rId5"/>
              </a:rPr>
              <a:t>и</a:t>
            </a:r>
            <a:r>
              <a:rPr lang="ru-RU" sz="2400" dirty="0" smtClean="0">
                <a:hlinkClick r:id="rId5"/>
              </a:rPr>
              <a:t> их применение при решении задач профильного ЕГЭ по математике 2025 года, Кривенко Виктор Михайлович</a:t>
            </a:r>
            <a:endParaRPr lang="ru-RU" sz="2400" dirty="0"/>
          </a:p>
        </p:txBody>
      </p:sp>
      <p:sp>
        <p:nvSpPr>
          <p:cNvPr id="4" name="Прямоугольник 3"/>
          <p:cNvSpPr/>
          <p:nvPr/>
        </p:nvSpPr>
        <p:spPr>
          <a:xfrm>
            <a:off x="1367136" y="332656"/>
            <a:ext cx="7776864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b="1" dirty="0" smtClean="0"/>
              <a:t>График </a:t>
            </a:r>
            <a:r>
              <a:rPr lang="ru-RU" b="1" dirty="0" err="1" smtClean="0"/>
              <a:t>вебинаров</a:t>
            </a:r>
            <a:r>
              <a:rPr lang="ru-RU" b="1" dirty="0" smtClean="0"/>
              <a:t> издательства Легион на февраль</a:t>
            </a:r>
            <a:endParaRPr lang="ru-RU" b="1" dirty="0"/>
          </a:p>
        </p:txBody>
      </p:sp>
      <p:sp>
        <p:nvSpPr>
          <p:cNvPr id="5" name="Прямоугольник 4"/>
          <p:cNvSpPr/>
          <p:nvPr/>
        </p:nvSpPr>
        <p:spPr>
          <a:xfrm>
            <a:off x="0" y="6525344"/>
            <a:ext cx="9144000" cy="332656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6" name="Прямоугольник 5"/>
          <p:cNvSpPr/>
          <p:nvPr/>
        </p:nvSpPr>
        <p:spPr>
          <a:xfrm>
            <a:off x="0" y="0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14338" name="Picture 2" descr="Picture background"/>
          <p:cNvPicPr>
            <a:picLocks noChangeAspect="1" noChangeArrowheads="1"/>
          </p:cNvPicPr>
          <p:nvPr/>
        </p:nvPicPr>
        <p:blipFill>
          <a:blip r:embed="rId6" cstate="print"/>
          <a:srcRect t="11340" b="24401"/>
          <a:stretch>
            <a:fillRect/>
          </a:stretch>
        </p:blipFill>
        <p:spPr bwMode="auto">
          <a:xfrm>
            <a:off x="6588224" y="404663"/>
            <a:ext cx="1800200" cy="1017977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Прямоугольник 4"/>
          <p:cNvSpPr/>
          <p:nvPr/>
        </p:nvSpPr>
        <p:spPr>
          <a:xfrm>
            <a:off x="0" y="0"/>
            <a:ext cx="9144000" cy="18864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6" name="Прямоугольник 5"/>
          <p:cNvSpPr/>
          <p:nvPr/>
        </p:nvSpPr>
        <p:spPr>
          <a:xfrm>
            <a:off x="0" y="6669360"/>
            <a:ext cx="9144000" cy="18864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025" name="Rectangle 1"/>
          <p:cNvSpPr>
            <a:spLocks noChangeArrowheads="1"/>
          </p:cNvSpPr>
          <p:nvPr/>
        </p:nvSpPr>
        <p:spPr bwMode="auto">
          <a:xfrm>
            <a:off x="467544" y="260648"/>
            <a:ext cx="8064896" cy="1308050"/>
          </a:xfrm>
          <a:prstGeom prst="rect">
            <a:avLst/>
          </a:prstGeom>
          <a:solidFill>
            <a:srgbClr val="FFFFFF"/>
          </a:solidFill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ru-RU" sz="1600" b="1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latin typeface="Times New Roman" pitchFamily="18" charset="0"/>
                <a:ea typeface="Calibri" pitchFamily="34" charset="0"/>
                <a:cs typeface="Times New Roman" pitchFamily="18" charset="0"/>
              </a:rPr>
              <a:t> Информация </a:t>
            </a:r>
            <a:endParaRPr kumimoji="0" lang="ru-RU" sz="1600" b="1" i="0" u="none" strike="noStrike" cap="none" normalizeH="0" baseline="0" dirty="0" smtClean="0">
              <a:ln>
                <a:noFill/>
              </a:ln>
              <a:solidFill>
                <a:srgbClr val="002060"/>
              </a:solidFill>
              <a:effectLst/>
              <a:latin typeface="Times New Roman" pitchFamily="18" charset="0"/>
              <a:ea typeface="Times New Roman" pitchFamily="18" charset="0"/>
              <a:cs typeface="Times New Roman" pitchFamily="18" charset="0"/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ru-RU" sz="1600" b="1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latin typeface="Times New Roman" pitchFamily="18" charset="0"/>
                <a:ea typeface="Times New Roman" pitchFamily="18" charset="0"/>
                <a:cs typeface="Times New Roman" pitchFamily="18" charset="0"/>
              </a:rPr>
              <a:t>о количестве педагогов и обучающихся, принявших участие в открытом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ru-RU" sz="1600" b="1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latin typeface="Times New Roman" pitchFamily="18" charset="0"/>
                <a:ea typeface="Times New Roman" pitchFamily="18" charset="0"/>
                <a:cs typeface="Times New Roman" pitchFamily="18" charset="0"/>
              </a:rPr>
              <a:t> «Уроке Цифры» по</a:t>
            </a:r>
            <a:r>
              <a:rPr kumimoji="0" lang="ru-RU" sz="1600" b="1" i="1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latin typeface="Times New Roman" pitchFamily="18" charset="0"/>
                <a:ea typeface="Times New Roman" pitchFamily="18" charset="0"/>
                <a:cs typeface="Times New Roman" pitchFamily="18" charset="0"/>
              </a:rPr>
              <a:t> </a:t>
            </a:r>
            <a:r>
              <a:rPr kumimoji="0" lang="ru-RU" sz="1600" b="1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latin typeface="Times New Roman" pitchFamily="18" charset="0"/>
                <a:ea typeface="Times New Roman" pitchFamily="18" charset="0"/>
                <a:cs typeface="Times New Roman" pitchFamily="18" charset="0"/>
              </a:rPr>
              <a:t>теме «</a:t>
            </a:r>
            <a:r>
              <a:rPr kumimoji="0" lang="ru-RU" sz="1600" b="1" i="0" u="none" strike="noStrike" cap="none" normalizeH="0" baseline="0" dirty="0" err="1" smtClean="0">
                <a:ln>
                  <a:noFill/>
                </a:ln>
                <a:solidFill>
                  <a:srgbClr val="002060"/>
                </a:solidFill>
                <a:effectLst/>
                <a:latin typeface="Times New Roman" pitchFamily="18" charset="0"/>
                <a:ea typeface="Times New Roman" pitchFamily="18" charset="0"/>
                <a:cs typeface="Times New Roman" pitchFamily="18" charset="0"/>
              </a:rPr>
              <a:t>Кибербезопасность</a:t>
            </a:r>
            <a:r>
              <a:rPr kumimoji="0" lang="ru-RU" sz="1600" b="1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latin typeface="Times New Roman" pitchFamily="18" charset="0"/>
                <a:ea typeface="Times New Roman" pitchFamily="18" charset="0"/>
                <a:cs typeface="Times New Roman" pitchFamily="18" charset="0"/>
              </a:rPr>
              <a:t> и искусственный интеллект»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ru-RU" sz="1600" b="1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latin typeface="Times New Roman" pitchFamily="18" charset="0"/>
                <a:ea typeface="Times New Roman" pitchFamily="18" charset="0"/>
                <a:cs typeface="Times New Roman" pitchFamily="18" charset="0"/>
              </a:rPr>
              <a:t>(13.01 – 02.02.2025 года)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ru-RU" sz="18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  <p:graphicFrame>
        <p:nvGraphicFramePr>
          <p:cNvPr id="9" name="Таблица 8"/>
          <p:cNvGraphicFramePr>
            <a:graphicFrameLocks noGrp="1"/>
          </p:cNvGraphicFramePr>
          <p:nvPr/>
        </p:nvGraphicFramePr>
        <p:xfrm>
          <a:off x="1927224" y="1483106"/>
          <a:ext cx="5597102" cy="4893771"/>
        </p:xfrm>
        <a:graphic>
          <a:graphicData uri="http://schemas.openxmlformats.org/drawingml/2006/table">
            <a:tbl>
              <a:tblPr/>
              <a:tblGrid>
                <a:gridCol w="473032"/>
                <a:gridCol w="2266390"/>
                <a:gridCol w="1333763"/>
                <a:gridCol w="1523917"/>
              </a:tblGrid>
              <a:tr h="865774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 dirty="0">
                          <a:latin typeface="Times New Roman"/>
                          <a:ea typeface="Times New Roman"/>
                          <a:cs typeface="Times New Roman"/>
                        </a:rPr>
                        <a:t>№</a:t>
                      </a:r>
                      <a:endParaRPr lang="ru-RU" sz="1200" dirty="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 dirty="0">
                          <a:latin typeface="Times New Roman"/>
                          <a:ea typeface="Times New Roman"/>
                          <a:cs typeface="Times New Roman"/>
                        </a:rPr>
                        <a:t>ОУ</a:t>
                      </a:r>
                      <a:endParaRPr lang="ru-RU" sz="1200" dirty="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200" kern="150" dirty="0">
                          <a:latin typeface="Times New Roman"/>
                          <a:ea typeface="Times New Roman"/>
                          <a:cs typeface="Times New Roman"/>
                        </a:rPr>
                        <a:t>Количество обучающихся, принявших участие в уроке</a:t>
                      </a:r>
                      <a:endParaRPr lang="ru-RU" sz="1200" dirty="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200" kern="150" dirty="0">
                          <a:latin typeface="Times New Roman"/>
                          <a:ea typeface="Times New Roman"/>
                          <a:cs typeface="Times New Roman"/>
                        </a:rPr>
                        <a:t>Количество педагогов, принявших участие в уроке</a:t>
                      </a:r>
                      <a:endParaRPr lang="ru-RU" sz="1200" dirty="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МАОУ «СОШ № 76»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100" kern="150">
                          <a:latin typeface="Times New Roman"/>
                          <a:ea typeface="Times New Roman"/>
                          <a:cs typeface="Times New Roman"/>
                        </a:rPr>
                        <a:t>93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2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МБОУ «СОШ № 78»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124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3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МАОУ «СОШ № 80»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72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4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МБОУ «СОШ № 83»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121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5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МБОУ «СОШ № 84»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41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6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МБОУ «СОШ № 87»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205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9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7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МБОУ «СОШ № 88»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71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8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 dirty="0">
                          <a:latin typeface="Times New Roman"/>
                          <a:ea typeface="Times New Roman"/>
                          <a:cs typeface="Times New Roman"/>
                        </a:rPr>
                        <a:t>МБОУ «СОШ № 89»</a:t>
                      </a:r>
                      <a:endParaRPr lang="ru-RU" sz="1200" dirty="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76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9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МБОУ «СОШ № 90»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10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10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МБОУ «СОШ № 196»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75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11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МБОУ «СОШ № 197»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en-US" sz="1200" kern="150">
                          <a:latin typeface="Times New Roman"/>
                          <a:ea typeface="Times New Roman"/>
                          <a:cs typeface="Times New Roman"/>
                        </a:rPr>
                        <a:t>99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12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МБОУ «СОШ № 198»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247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3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13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МАОУ СФМЛ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110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14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 dirty="0">
                          <a:solidFill>
                            <a:schemeClr val="tx1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МБОУ «Северская гимназия»</a:t>
                      </a:r>
                      <a:endParaRPr lang="ru-RU" sz="1200" dirty="0">
                        <a:solidFill>
                          <a:schemeClr val="tx1"/>
                        </a:solidFill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 dirty="0" smtClean="0">
                          <a:solidFill>
                            <a:schemeClr val="tx1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281</a:t>
                      </a:r>
                      <a:endParaRPr lang="ru-RU" sz="1200" kern="150" dirty="0">
                        <a:solidFill>
                          <a:schemeClr val="tx1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 dirty="0" smtClean="0">
                          <a:solidFill>
                            <a:schemeClr val="tx1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2</a:t>
                      </a:r>
                      <a:endParaRPr lang="ru-RU" sz="1200" kern="150" dirty="0">
                        <a:solidFill>
                          <a:schemeClr val="tx1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15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МБОУ «Северский лицей»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63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16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МБОУ «Самусьский лицей»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502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6941">
                <a:tc>
                  <a:txBody>
                    <a:bodyPr/>
                    <a:lstStyle/>
                    <a:p>
                      <a:pPr marL="342900" lvl="0" indent="-342900" algn="ctr"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+mj-lt"/>
                        <a:buNone/>
                      </a:pPr>
                      <a:r>
                        <a:rPr lang="ru-RU" sz="1200" kern="150" dirty="0" smtClean="0">
                          <a:solidFill>
                            <a:srgbClr val="002060"/>
                          </a:solidFill>
                          <a:latin typeface="Times New Roman"/>
                          <a:ea typeface="Times New Roman"/>
                          <a:cs typeface="Times New Roman"/>
                        </a:rPr>
                        <a:t>17</a:t>
                      </a:r>
                      <a:endParaRPr lang="ru-RU" sz="1200" kern="150" dirty="0">
                        <a:solidFill>
                          <a:srgbClr val="00206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ru-RU" sz="1200" kern="150">
                          <a:latin typeface="Times New Roman"/>
                          <a:ea typeface="Times New Roman"/>
                          <a:cs typeface="Times New Roman"/>
                        </a:rPr>
                        <a:t>МБОУ «Орловская СОШ»</a:t>
                      </a:r>
                      <a:endParaRPr lang="ru-RU" sz="120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 dirty="0">
                          <a:latin typeface="Times New Roman"/>
                          <a:ea typeface="Times New Roman"/>
                          <a:cs typeface="Times New Roman"/>
                        </a:rPr>
                        <a:t>12</a:t>
                      </a:r>
                      <a:endParaRPr lang="ru-RU" sz="1200" dirty="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200" kern="150" dirty="0">
                          <a:latin typeface="Times New Roman"/>
                          <a:ea typeface="Times New Roman"/>
                          <a:cs typeface="Times New Roman"/>
                        </a:rPr>
                        <a:t>1</a:t>
                      </a:r>
                      <a:endParaRPr lang="ru-RU" sz="1200" dirty="0">
                        <a:latin typeface="Times New Roman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11560" y="0"/>
            <a:ext cx="8229600" cy="418058"/>
          </a:xfrm>
        </p:spPr>
        <p:txBody>
          <a:bodyPr>
            <a:normAutofit fontScale="90000"/>
          </a:bodyPr>
          <a:lstStyle/>
          <a:p>
            <a:r>
              <a:rPr lang="ru-RU" b="1" dirty="0" smtClean="0">
                <a:solidFill>
                  <a:srgbClr val="002060"/>
                </a:solidFill>
              </a:rPr>
              <a:t/>
            </a:r>
            <a:br>
              <a:rPr lang="ru-RU" b="1" dirty="0" smtClean="0">
                <a:solidFill>
                  <a:srgbClr val="002060"/>
                </a:solidFill>
              </a:rPr>
            </a:br>
            <a:r>
              <a:rPr lang="ru-RU" b="1" dirty="0" smtClean="0">
                <a:solidFill>
                  <a:srgbClr val="002060"/>
                </a:solidFill>
              </a:rPr>
              <a:t/>
            </a:r>
            <a:br>
              <a:rPr lang="ru-RU" b="1" dirty="0" smtClean="0">
                <a:solidFill>
                  <a:srgbClr val="002060"/>
                </a:solidFill>
              </a:rPr>
            </a:br>
            <a:r>
              <a:rPr lang="ru-RU" b="1" dirty="0" smtClean="0">
                <a:solidFill>
                  <a:srgbClr val="002060"/>
                </a:solidFill>
              </a:rPr>
              <a:t>10 февраля – 2 марта</a:t>
            </a:r>
            <a:endParaRPr lang="ru-RU" b="1" dirty="0">
              <a:solidFill>
                <a:srgbClr val="002060"/>
              </a:solidFill>
            </a:endParaRPr>
          </a:p>
        </p:txBody>
      </p:sp>
      <p:sp>
        <p:nvSpPr>
          <p:cNvPr id="2050" name="AutoShape 2" descr="Секреты операционных систем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2" cstate="print"/>
          <a:srcRect l="33665" t="44750" r="27063" b="25850"/>
          <a:stretch>
            <a:fillRect/>
          </a:stretch>
        </p:blipFill>
        <p:spPr bwMode="auto">
          <a:xfrm>
            <a:off x="323528" y="2924944"/>
            <a:ext cx="8424936" cy="333546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3" cstate="print"/>
          <a:srcRect l="4134" t="17450" r="65154" b="72141"/>
          <a:stretch>
            <a:fillRect/>
          </a:stretch>
        </p:blipFill>
        <p:spPr bwMode="auto">
          <a:xfrm>
            <a:off x="1115616" y="1268760"/>
            <a:ext cx="7176797" cy="13681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Прямоугольник 6"/>
          <p:cNvSpPr/>
          <p:nvPr/>
        </p:nvSpPr>
        <p:spPr>
          <a:xfrm>
            <a:off x="0" y="6597352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8" name="Прямоугольник 7"/>
          <p:cNvSpPr/>
          <p:nvPr/>
        </p:nvSpPr>
        <p:spPr>
          <a:xfrm>
            <a:off x="0" y="0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95536" y="476672"/>
            <a:ext cx="8229600" cy="1143000"/>
          </a:xfrm>
        </p:spPr>
        <p:txBody>
          <a:bodyPr>
            <a:noAutofit/>
          </a:bodyPr>
          <a:lstStyle/>
          <a:p>
            <a:r>
              <a:rPr lang="ru-RU" sz="3600" b="1" dirty="0" smtClean="0">
                <a:solidFill>
                  <a:srgbClr val="002060"/>
                </a:solidFill>
              </a:rPr>
              <a:t>Олимпиада по математике</a:t>
            </a:r>
            <a:endParaRPr lang="ru-RU" sz="3600" b="1" dirty="0">
              <a:solidFill>
                <a:srgbClr val="002060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0" y="1700808"/>
            <a:ext cx="9144000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dirty="0" smtClean="0"/>
              <a:t>	</a:t>
            </a:r>
            <a:r>
              <a:rPr lang="ru-RU" sz="20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10 февраля 2025 завершение</a:t>
            </a:r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buNone/>
            </a:pPr>
            <a:r>
              <a:rPr lang="ru-RU" sz="2200" dirty="0" smtClean="0">
                <a:latin typeface="Times New Roman" pitchFamily="18" charset="0"/>
                <a:cs typeface="Times New Roman" pitchFamily="18" charset="0"/>
              </a:rPr>
              <a:t>	</a:t>
            </a:r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Входит в перечень </a:t>
            </a:r>
            <a:r>
              <a:rPr lang="ru-RU" sz="2000" dirty="0" err="1" smtClean="0">
                <a:latin typeface="Times New Roman" pitchFamily="18" charset="0"/>
                <a:cs typeface="Times New Roman" pitchFamily="18" charset="0"/>
              </a:rPr>
              <a:t>Минпросвещения</a:t>
            </a:r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 России на 2024–2025 учебный год</a:t>
            </a:r>
            <a:r>
              <a:rPr lang="ru-RU" sz="2000" dirty="0" smtClean="0"/>
              <a:t>. </a:t>
            </a:r>
          </a:p>
          <a:p>
            <a:pPr algn="ctr">
              <a:buNone/>
            </a:pPr>
            <a:r>
              <a:rPr lang="ru-RU" sz="2800" dirty="0" smtClean="0"/>
              <a:t>	</a:t>
            </a:r>
          </a:p>
          <a:p>
            <a:pPr algn="ctr">
              <a:buNone/>
            </a:pPr>
            <a:endParaRPr lang="ru-RU" sz="2800" dirty="0" smtClean="0"/>
          </a:p>
          <a:p>
            <a:pPr algn="ctr">
              <a:buNone/>
            </a:pPr>
            <a:endParaRPr lang="ru-RU" sz="2800" dirty="0" smtClean="0"/>
          </a:p>
          <a:p>
            <a:pPr algn="ctr">
              <a:buNone/>
            </a:pPr>
            <a:endParaRPr lang="ru-RU" sz="2800" dirty="0" smtClean="0"/>
          </a:p>
          <a:p>
            <a:pPr algn="ctr">
              <a:buNone/>
            </a:pPr>
            <a:endParaRPr lang="ru-RU" sz="2800" dirty="0" smtClean="0"/>
          </a:p>
          <a:p>
            <a:pPr algn="ctr">
              <a:buNone/>
            </a:pPr>
            <a:r>
              <a:rPr lang="ru-RU" sz="2800" dirty="0" smtClean="0"/>
              <a:t>Приглашайте обучающихся к участию в олимпиаде!</a:t>
            </a:r>
            <a:endParaRPr lang="ru-RU" sz="2800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/>
          <a:srcRect l="9741" t="38849" r="41044" b="24401"/>
          <a:stretch>
            <a:fillRect/>
          </a:stretch>
        </p:blipFill>
        <p:spPr bwMode="auto">
          <a:xfrm>
            <a:off x="2339752" y="3068960"/>
            <a:ext cx="4608512" cy="193568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0" y="0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6" name="Прямоугольник 5"/>
          <p:cNvSpPr/>
          <p:nvPr/>
        </p:nvSpPr>
        <p:spPr>
          <a:xfrm>
            <a:off x="0" y="6597352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Участие в научно-технологических конкурсах</a:t>
            </a:r>
            <a:endParaRPr lang="ru-RU" sz="28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/>
          <a:srcRect l="11513" t="42650" r="34150" b="11151"/>
          <a:stretch>
            <a:fillRect/>
          </a:stretch>
        </p:blipFill>
        <p:spPr bwMode="auto">
          <a:xfrm>
            <a:off x="899592" y="1340768"/>
            <a:ext cx="7263207" cy="48965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0" y="6669360"/>
            <a:ext cx="9144000" cy="18864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6" name="Прямоугольник 5"/>
          <p:cNvSpPr/>
          <p:nvPr/>
        </p:nvSpPr>
        <p:spPr>
          <a:xfrm>
            <a:off x="0" y="0"/>
            <a:ext cx="9144000" cy="18864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51520" y="1556792"/>
            <a:ext cx="8579296" cy="634082"/>
          </a:xfrm>
        </p:spPr>
        <p:txBody>
          <a:bodyPr>
            <a:normAutofit fontScale="90000"/>
          </a:bodyPr>
          <a:lstStyle/>
          <a:p>
            <a:r>
              <a:rPr lang="en-US" sz="31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31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z="31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31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1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Предметная область «Математика и информатика»</a:t>
            </a:r>
            <a:br>
              <a:rPr lang="ru-RU" sz="31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dirty="0" smtClean="0"/>
              <a:t/>
            </a:r>
            <a:br>
              <a:rPr lang="ru-RU" dirty="0" smtClean="0"/>
            </a:br>
            <a:endParaRPr lang="ru-RU" dirty="0"/>
          </a:p>
        </p:txBody>
      </p:sp>
      <p:pic>
        <p:nvPicPr>
          <p:cNvPr id="22530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148478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Прямоугольник 4"/>
          <p:cNvSpPr/>
          <p:nvPr/>
        </p:nvSpPr>
        <p:spPr>
          <a:xfrm>
            <a:off x="107504" y="1916832"/>
            <a:ext cx="9036496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>
                <a:hlinkClick r:id="rId3"/>
              </a:rPr>
              <a:t>https://rco-seversk.ru/metod/continuous-development/obyedineniya-pedagogov/gorodskie-metodicheskie-obyedineniya/predmetnaya-oblast-matematika-i-informatika/</a:t>
            </a:r>
            <a:endParaRPr lang="ru-RU" dirty="0" smtClean="0"/>
          </a:p>
          <a:p>
            <a:endParaRPr lang="ru-RU" dirty="0"/>
          </a:p>
        </p:txBody>
      </p:sp>
      <p:sp>
        <p:nvSpPr>
          <p:cNvPr id="6" name="Прямоугольник 5"/>
          <p:cNvSpPr/>
          <p:nvPr/>
        </p:nvSpPr>
        <p:spPr>
          <a:xfrm>
            <a:off x="0" y="6597352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22532" name="Picture 4"/>
          <p:cNvPicPr>
            <a:picLocks noChangeAspect="1" noChangeArrowheads="1"/>
          </p:cNvPicPr>
          <p:nvPr/>
        </p:nvPicPr>
        <p:blipFill>
          <a:blip r:embed="rId4" cstate="print"/>
          <a:srcRect l="18600" t="35300" r="19385" b="13251"/>
          <a:stretch>
            <a:fillRect/>
          </a:stretch>
        </p:blipFill>
        <p:spPr bwMode="auto">
          <a:xfrm>
            <a:off x="179512" y="2564904"/>
            <a:ext cx="8352928" cy="39604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 noChangeArrowheads="1"/>
          </p:cNvPicPr>
          <p:nvPr/>
        </p:nvPicPr>
        <p:blipFill>
          <a:blip r:embed="rId2" cstate="print"/>
          <a:srcRect l="21629" t="12883" r="21377" b="20407"/>
          <a:stretch>
            <a:fillRect/>
          </a:stretch>
        </p:blipFill>
        <p:spPr bwMode="auto">
          <a:xfrm>
            <a:off x="0" y="-243408"/>
            <a:ext cx="9144000" cy="67183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3554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020272" y="116632"/>
            <a:ext cx="1584176" cy="1584176"/>
          </a:xfrm>
          <a:prstGeom prst="rect">
            <a:avLst/>
          </a:prstGeom>
          <a:noFill/>
          <a:ln w="9525">
            <a:solidFill>
              <a:schemeClr val="accent1"/>
            </a:solidFill>
            <a:miter lim="800000"/>
            <a:headEnd/>
            <a:tailEnd/>
          </a:ln>
        </p:spPr>
      </p:pic>
      <p:sp>
        <p:nvSpPr>
          <p:cNvPr id="6" name="Прямоугольник 5"/>
          <p:cNvSpPr/>
          <p:nvPr/>
        </p:nvSpPr>
        <p:spPr>
          <a:xfrm>
            <a:off x="0" y="6597352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683568" y="1988840"/>
            <a:ext cx="7704856" cy="246221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dirty="0" smtClean="0"/>
              <a:t>Опубликованы официальные результаты отборочного тура ОТКРЫТОЙ РЕГИОНАЛЬНОЙ МЕЖВУЗОВСКОЙ ОЛИМПИАДЫ ШКОЛЬНИКОВ </a:t>
            </a:r>
            <a:r>
              <a:rPr lang="ru-RU" b="1" dirty="0" smtClean="0">
                <a:solidFill>
                  <a:srgbClr val="002060"/>
                </a:solidFill>
              </a:rPr>
              <a:t>(ОРМО)</a:t>
            </a:r>
          </a:p>
          <a:p>
            <a:pPr algn="ctr"/>
            <a:r>
              <a:rPr lang="ru-RU" dirty="0" smtClean="0"/>
              <a:t> С МЕЖДУНАРОДНЫМ УЧАСТИЕМ:</a:t>
            </a:r>
            <a:br>
              <a:rPr lang="ru-RU" dirty="0" smtClean="0"/>
            </a:br>
            <a:r>
              <a:rPr lang="ru-RU" sz="2800" dirty="0" smtClean="0">
                <a:hlinkClick r:id="rId2"/>
              </a:rPr>
              <a:t>https://abiturient.tsu.ru/ru/content/results-ORMO</a:t>
            </a:r>
            <a:r>
              <a:rPr lang="ru-RU" dirty="0" smtClean="0"/>
              <a:t/>
            </a:r>
            <a:br>
              <a:rPr lang="ru-RU" dirty="0" smtClean="0"/>
            </a:br>
            <a:endParaRPr lang="ru-RU" dirty="0" smtClean="0"/>
          </a:p>
          <a:p>
            <a:pPr algn="ctr"/>
            <a:endParaRPr lang="ru-RU" b="1" dirty="0" smtClean="0">
              <a:solidFill>
                <a:srgbClr val="002060"/>
              </a:solidFill>
            </a:endParaRPr>
          </a:p>
          <a:p>
            <a:pPr algn="ctr"/>
            <a:r>
              <a:rPr lang="ru-RU" b="1" dirty="0" smtClean="0">
                <a:solidFill>
                  <a:srgbClr val="002060"/>
                </a:solidFill>
              </a:rPr>
              <a:t>Поздравляем обучающихся, прошедших на следующий этап, и желаем успешного выступления!</a:t>
            </a:r>
            <a:endParaRPr lang="ru-RU" b="1" dirty="0">
              <a:solidFill>
                <a:srgbClr val="002060"/>
              </a:solidFill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1979712" y="1124744"/>
            <a:ext cx="4904484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2400" b="1" dirty="0" smtClean="0">
                <a:solidFill>
                  <a:srgbClr val="002060"/>
                </a:solidFill>
              </a:rPr>
              <a:t>РЕЗУЛЬТАТЫ ОТБОРОЧНЫХ ЭТАПОВ</a:t>
            </a:r>
          </a:p>
        </p:txBody>
      </p:sp>
      <p:sp>
        <p:nvSpPr>
          <p:cNvPr id="6" name="Прямоугольник 5"/>
          <p:cNvSpPr/>
          <p:nvPr/>
        </p:nvSpPr>
        <p:spPr>
          <a:xfrm>
            <a:off x="0" y="0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7" name="Прямоугольник 6"/>
          <p:cNvSpPr/>
          <p:nvPr/>
        </p:nvSpPr>
        <p:spPr>
          <a:xfrm>
            <a:off x="0" y="6597352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70992" y="332656"/>
            <a:ext cx="907300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400" b="1" dirty="0" smtClean="0">
                <a:solidFill>
                  <a:srgbClr val="002060"/>
                </a:solidFill>
              </a:rPr>
              <a:t>Глава </a:t>
            </a:r>
            <a:r>
              <a:rPr lang="ru-RU" sz="2400" b="1" dirty="0" err="1" smtClean="0">
                <a:solidFill>
                  <a:srgbClr val="002060"/>
                </a:solidFill>
              </a:rPr>
              <a:t>Минобрнауки</a:t>
            </a:r>
            <a:r>
              <a:rPr lang="ru-RU" sz="2400" b="1" dirty="0" smtClean="0">
                <a:solidFill>
                  <a:srgbClr val="002060"/>
                </a:solidFill>
              </a:rPr>
              <a:t> РФ Валерий Фальков в интервью телеканалу «Россия-24» </a:t>
            </a:r>
            <a:endParaRPr lang="ru-RU" sz="2400" b="1" dirty="0">
              <a:solidFill>
                <a:srgbClr val="002060"/>
              </a:solidFill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323528" y="1484784"/>
            <a:ext cx="8352928" cy="34163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b="1" dirty="0" smtClean="0">
                <a:solidFill>
                  <a:srgbClr val="002060"/>
                </a:solidFill>
              </a:rPr>
              <a:t>В 2025 году увеличится количество бюджетных мест в российских вузах.</a:t>
            </a:r>
          </a:p>
          <a:p>
            <a:pPr algn="just"/>
            <a:r>
              <a:rPr lang="ru-RU" dirty="0" smtClean="0"/>
              <a:t>Уже сейчас наблюдается положительная динамика по количеству бюджетных мест на инженерно-технических направлениях.</a:t>
            </a:r>
          </a:p>
          <a:p>
            <a:r>
              <a:rPr lang="ru-RU" dirty="0" smtClean="0"/>
              <a:t> </a:t>
            </a:r>
            <a:r>
              <a:rPr lang="ru-RU" b="1" dirty="0" smtClean="0">
                <a:solidFill>
                  <a:srgbClr val="002060"/>
                </a:solidFill>
              </a:rPr>
              <a:t>В 2025 году их будет 248,5 тысяч. Это больше, чем в 2024 году.</a:t>
            </a:r>
          </a:p>
          <a:p>
            <a:endParaRPr lang="ru-RU" dirty="0" smtClean="0"/>
          </a:p>
          <a:p>
            <a:pPr algn="just"/>
            <a:r>
              <a:rPr lang="ru-RU" dirty="0" smtClean="0"/>
              <a:t>Министр подчеркнул, что </a:t>
            </a:r>
            <a:r>
              <a:rPr lang="ru-RU" b="1" dirty="0" smtClean="0">
                <a:solidFill>
                  <a:srgbClr val="002060"/>
                </a:solidFill>
              </a:rPr>
              <a:t>важно не только увеличивать количество бюджетных мест, но и следить за качеством обучения и содержанием образовательных программ.</a:t>
            </a:r>
            <a:r>
              <a:rPr lang="ru-RU" dirty="0" smtClean="0"/>
              <a:t> </a:t>
            </a:r>
          </a:p>
          <a:p>
            <a:endParaRPr lang="ru-RU" dirty="0" smtClean="0"/>
          </a:p>
          <a:p>
            <a:pPr algn="just"/>
            <a:r>
              <a:rPr lang="ru-RU" dirty="0" smtClean="0"/>
              <a:t>Невозможно обеспечить качественное инженерное образование и квалифицированные кадры для промышленности и экономики, если школьники не заинтересованы в изучении точных наук, отметил Валерий Фальков.</a:t>
            </a:r>
            <a:endParaRPr lang="ru-RU" dirty="0"/>
          </a:p>
        </p:txBody>
      </p:sp>
      <p:sp>
        <p:nvSpPr>
          <p:cNvPr id="6" name="Прямоугольник 5"/>
          <p:cNvSpPr/>
          <p:nvPr/>
        </p:nvSpPr>
        <p:spPr>
          <a:xfrm>
            <a:off x="323528" y="5157192"/>
            <a:ext cx="8064896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>
                <a:hlinkClick r:id="rId2"/>
              </a:rPr>
              <a:t>https://nsn.fm/society/bolshe-mest-i-novye-ekzameny-chast-vuzov-rf-peresmotrela-pravila-postupleniya</a:t>
            </a:r>
            <a:endParaRPr lang="ru-RU" dirty="0" smtClean="0"/>
          </a:p>
          <a:p>
            <a:endParaRPr lang="ru-RU" dirty="0"/>
          </a:p>
        </p:txBody>
      </p:sp>
      <p:sp>
        <p:nvSpPr>
          <p:cNvPr id="7" name="Прямоугольник 6"/>
          <p:cNvSpPr/>
          <p:nvPr/>
        </p:nvSpPr>
        <p:spPr>
          <a:xfrm>
            <a:off x="971600" y="5805264"/>
            <a:ext cx="6912768" cy="923330"/>
          </a:xfrm>
          <a:prstGeom prst="rect">
            <a:avLst/>
          </a:prstGeom>
          <a:ln w="6350"/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ru-RU" dirty="0" smtClean="0"/>
              <a:t>В </a:t>
            </a:r>
            <a:r>
              <a:rPr lang="ru-RU" b="1" dirty="0" smtClean="0"/>
              <a:t>2026 году</a:t>
            </a:r>
            <a:r>
              <a:rPr lang="ru-RU" dirty="0" smtClean="0"/>
              <a:t> российские вузы полностью перейдут на новую систему образования, которая подразумевает три уровня: базовое высшее, высшее специализированное и аспирантура.</a:t>
            </a:r>
            <a:endParaRPr lang="ru-RU" dirty="0"/>
          </a:p>
        </p:txBody>
      </p:sp>
      <p:sp>
        <p:nvSpPr>
          <p:cNvPr id="8" name="Прямоугольник 7"/>
          <p:cNvSpPr/>
          <p:nvPr/>
        </p:nvSpPr>
        <p:spPr>
          <a:xfrm>
            <a:off x="0" y="0"/>
            <a:ext cx="9144000" cy="18864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ChangeArrowheads="1"/>
          </p:cNvSpPr>
          <p:nvPr/>
        </p:nvSpPr>
        <p:spPr bwMode="auto">
          <a:xfrm>
            <a:off x="251520" y="1074802"/>
            <a:ext cx="8064896" cy="369331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>
                <a:tab pos="630238" algn="l"/>
              </a:tabLst>
            </a:pPr>
            <a:r>
              <a:rPr lang="ru-RU" dirty="0" smtClean="0">
                <a:latin typeface="Arial" pitchFamily="34" charset="0"/>
                <a:ea typeface="Calibri" pitchFamily="34" charset="0"/>
                <a:cs typeface="Arial" pitchFamily="34" charset="0"/>
              </a:rPr>
              <a:t>РЕШЕНИЕ: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>
                <a:tab pos="630238" algn="l"/>
              </a:tabLst>
            </a:pPr>
            <a:r>
              <a:rPr lang="ru-RU" dirty="0" smtClean="0">
                <a:latin typeface="Arial" pitchFamily="34" charset="0"/>
                <a:ea typeface="Calibri" pitchFamily="34" charset="0"/>
                <a:cs typeface="Arial" pitchFamily="34" charset="0"/>
              </a:rPr>
              <a:t>Принять к исполнению опыт образовательных организаций педагогов математики и информатики по проведению интегрированных уроков.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>
                <a:tab pos="630238" algn="l"/>
              </a:tabLst>
            </a:pPr>
            <a:r>
              <a:rPr lang="ru-RU" dirty="0" smtClean="0">
                <a:latin typeface="Arial" pitchFamily="34" charset="0"/>
                <a:ea typeface="Calibri" pitchFamily="34" charset="0"/>
                <a:cs typeface="Arial" pitchFamily="34" charset="0"/>
              </a:rPr>
              <a:t>Принять к сведению и использовать в работе использование инновационных подходов при подготовке к воспитательным урокам.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>
                <a:tab pos="630238" algn="l"/>
              </a:tabLst>
            </a:pPr>
            <a:r>
              <a:rPr lang="ru-RU" dirty="0" smtClean="0">
                <a:latin typeface="Arial" pitchFamily="34" charset="0"/>
                <a:ea typeface="Calibri" pitchFamily="34" charset="0"/>
                <a:cs typeface="Arial" pitchFamily="34" charset="0"/>
              </a:rPr>
              <a:t>Рассмотреть Приглашение к разработке Стратегии развития </a:t>
            </a:r>
            <a:r>
              <a:rPr kumimoji="0" lang="ru-RU" sz="1800" b="0" i="0" u="none" strike="noStrike" cap="none" normalizeH="0" baseline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  <a:t>образования Школа 2030 на портале </a:t>
            </a:r>
            <a:r>
              <a:rPr kumimoji="0" lang="ru-RU" sz="1800" b="0" i="0" u="none" strike="noStrike" cap="none" normalizeH="0" baseline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  <a:hlinkClick r:id="rId2"/>
              </a:rPr>
              <a:t>https://edsoo.ru</a:t>
            </a:r>
            <a:endParaRPr kumimoji="0" lang="ru-RU" sz="18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>
                <a:tab pos="630238" algn="l"/>
              </a:tabLst>
            </a:pPr>
            <a:r>
              <a:rPr lang="ru-RU" dirty="0" smtClean="0">
                <a:latin typeface="Arial" pitchFamily="34" charset="0"/>
                <a:ea typeface="Calibri" pitchFamily="34" charset="0"/>
                <a:cs typeface="Arial" pitchFamily="34" charset="0"/>
              </a:rPr>
              <a:t>Утвердить план работы по интеграции математики и информатики как средство повышения качества образования.</a:t>
            </a:r>
          </a:p>
        </p:txBody>
      </p:sp>
      <p:sp>
        <p:nvSpPr>
          <p:cNvPr id="5" name="Прямоугольник 4"/>
          <p:cNvSpPr/>
          <p:nvPr/>
        </p:nvSpPr>
        <p:spPr>
          <a:xfrm>
            <a:off x="0" y="0"/>
            <a:ext cx="9144000" cy="332656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6" name="Прямоугольник 5"/>
          <p:cNvSpPr/>
          <p:nvPr/>
        </p:nvSpPr>
        <p:spPr>
          <a:xfrm>
            <a:off x="0" y="6597352"/>
            <a:ext cx="9144000" cy="2606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1452</TotalTime>
  <Words>1199</Words>
  <Application>Microsoft Office PowerPoint</Application>
  <PresentationFormat>Экран (4:3)</PresentationFormat>
  <Paragraphs>206</Paragraphs>
  <Slides>21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21</vt:i4>
      </vt:variant>
    </vt:vector>
  </HeadingPairs>
  <TitlesOfParts>
    <vt:vector size="26" baseType="lpstr">
      <vt:lpstr>Arial</vt:lpstr>
      <vt:lpstr>Calibri</vt:lpstr>
      <vt:lpstr>Times New Roman</vt:lpstr>
      <vt:lpstr>Wingdings</vt:lpstr>
      <vt:lpstr>Тема Office</vt:lpstr>
      <vt:lpstr>Интеграция воспитания и обучения: реализация воспитательных возможностей преподаваемого предмета</vt:lpstr>
      <vt:lpstr>Презентация PowerPoint</vt:lpstr>
      <vt:lpstr>Темы выступлений</vt:lpstr>
      <vt:lpstr>Презентация PowerPoint</vt:lpstr>
      <vt:lpstr>Открытие Декады молодого педагога  "Яркий старт! - 2025" в ЗАТО Северск     </vt:lpstr>
      <vt:lpstr>     </vt:lpstr>
      <vt:lpstr>Презентация PowerPoint</vt:lpstr>
      <vt:lpstr>Региональный научно-методический семинар  «Подходы к реализации обновленного ФГОС в проекте «Математика. Психология. Интеллект»: технологии освоения учебного материала»</vt:lpstr>
      <vt:lpstr>Приглашаем к участию учителей физики, химии, информатики, математики</vt:lpstr>
      <vt:lpstr>ПОРЯДОК ПРОВЕДЕНИЯ КОНКУРСА</vt:lpstr>
      <vt:lpstr>НАГРАЖДЕНИЕ ПО ИТОГАМ КОНКУРСА</vt:lpstr>
      <vt:lpstr>Презентация PowerPoint</vt:lpstr>
      <vt:lpstr>Презентация PowerPoint</vt:lpstr>
      <vt:lpstr>  10 февраля – 2 марта</vt:lpstr>
      <vt:lpstr>Олимпиада по математике</vt:lpstr>
      <vt:lpstr>Участие в научно-технологических конкурсах</vt:lpstr>
      <vt:lpstr>  Предметная область «Математика и информатика»  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Интеграция воспитания и обучения: реализация воспитательных возможностей преподаваемого предмета</dc:title>
  <dc:creator>PC-14</dc:creator>
  <cp:lastModifiedBy>Androsova</cp:lastModifiedBy>
  <cp:revision>59</cp:revision>
  <dcterms:created xsi:type="dcterms:W3CDTF">2025-02-03T16:54:48Z</dcterms:created>
  <dcterms:modified xsi:type="dcterms:W3CDTF">2025-02-14T02:29:18Z</dcterms:modified>
</cp:coreProperties>
</file>