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1" r:id="rId2"/>
  </p:sldMasterIdLst>
  <p:notesMasterIdLst>
    <p:notesMasterId r:id="rId10"/>
  </p:notesMasterIdLst>
  <p:sldIdLst>
    <p:sldId id="256" r:id="rId3"/>
    <p:sldId id="262" r:id="rId4"/>
    <p:sldId id="257" r:id="rId5"/>
    <p:sldId id="259" r:id="rId6"/>
    <p:sldId id="260" r:id="rId7"/>
    <p:sldId id="261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BFF43-1D9F-4973-B0CC-67B24E13F98D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A1F30-135E-43F9-A578-8F91B9F813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A1F30-135E-43F9-A578-8F91B9F8135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A1F30-135E-43F9-A578-8F91B9F8135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EEED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7A1CA7-43CE-407E-8117-43288F4A0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9047" y="1125155"/>
            <a:ext cx="417518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B71993-1C20-4357-99DA-46BEFA636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9047" y="3604830"/>
            <a:ext cx="417518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575AF9-3E45-48D7-877B-FD8C3C08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EFCD83-DC75-476E-8C81-1794890AD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4A8D3A-3FC6-44D4-BAAB-AD50526A4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2"/>
            <a:extLst>
              <a:ext uri="{FF2B5EF4-FFF2-40B4-BE49-F238E27FC236}">
                <a16:creationId xmlns:a16="http://schemas.microsoft.com/office/drawing/2014/main" id="{8245E139-38E5-402E-9452-18D1FECBFD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5500" y="367393"/>
            <a:ext cx="568322" cy="75776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A55B15C-3950-483F-A370-1A8651F23F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05" y="1125156"/>
            <a:ext cx="4286250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953516"/>
      </p:ext>
    </p:extLst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D94A64-3D7C-4EFB-92EA-E2FE9B45E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9B1C907-EDB2-486F-8FE0-80D2DD8445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336154-7DF3-4502-A142-DD7B72064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D3A058-D2ED-4321-AFFF-3C19BD80F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CCD262-916D-446A-80A3-D0B22020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4BCA8A-1E46-4B4A-89EB-F1BBB59BF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426335"/>
      </p:ext>
    </p:extLst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31122C-9E0E-4EB9-88FC-DD54B9D12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A54CBB-4657-4C65-819D-ACC181B098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B12ABE-A94F-4304-90F6-593672AA7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741B7E-A4E6-4A3D-8186-77C78CE1E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1DC345-EA23-46FB-B69A-D7DED834F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710133"/>
      </p:ext>
    </p:extLst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163D29F-6BB2-4DE4-8993-B698AE0CF5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8C7E70-61B9-47E7-A2FC-49F82FC1C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7D548C-F705-4E35-81B6-18D36F23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E2C2CF-D134-4C50-8811-1518BF8CA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8BAC43-07B2-447C-BAD2-6589551E4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938832"/>
      </p:ext>
    </p:extLst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rgbClr val="EEED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8EE1F5-47D9-4FEA-A096-7BAB99408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6732849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629350-145E-4986-B4CB-5A900F6A3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673284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39BDFB-7864-4C7C-9DF8-77798FFC8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8F6969-1FA5-4824-B8DC-2F72C242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3014C4-7FEF-4215-A550-E51E8D9EF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6248061-9BE7-4ED7-9C75-FA66CD69EE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326" y="5013467"/>
            <a:ext cx="631675" cy="116349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FA3F720-F3B1-4C3D-AF4C-FBAE9A9163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476" y="3682292"/>
            <a:ext cx="1227956" cy="133117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6C3314D-528F-4D6B-85C7-AE8A1F34C7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114" y="5737034"/>
            <a:ext cx="955670" cy="1238633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EA865DBD-D454-43DF-94A7-BF57D4C566A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216680">
            <a:off x="7250393" y="541990"/>
            <a:ext cx="710079" cy="1203041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BA7CD27B-9566-4417-9ACF-95EC6DE6685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854" y="-132222"/>
            <a:ext cx="998381" cy="1469987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D4E04172-D0A0-4CB9-8EB8-7FCFCA8656B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235" y="2061332"/>
            <a:ext cx="806180" cy="1366768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B2C76236-6662-43A4-B9B6-87935B92683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916" y="2254694"/>
            <a:ext cx="604868" cy="1173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553385"/>
      </p:ext>
    </p:extLst>
  </p:cSld>
  <p:clrMapOvr>
    <a:masterClrMapping/>
  </p:clrMapOvr>
  <p:transition spd="med"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bg>
      <p:bgPr>
        <a:solidFill>
          <a:srgbClr val="EEED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59911B-C686-4CEE-A90F-E761A2F76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240" y="365126"/>
            <a:ext cx="394335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CDF04B42-C2E9-4984-AC79-EAB633BC22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19663" y="1898650"/>
            <a:ext cx="3943350" cy="45942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Рисунок 8">
            <a:extLst>
              <a:ext uri="{FF2B5EF4-FFF2-40B4-BE49-F238E27FC236}">
                <a16:creationId xmlns:a16="http://schemas.microsoft.com/office/drawing/2014/main" id="{DBBD0563-BDB1-44B2-B5A7-787933ED0A4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73621" y="365124"/>
            <a:ext cx="4572000" cy="2974171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10" name="Рисунок 8">
            <a:extLst>
              <a:ext uri="{FF2B5EF4-FFF2-40B4-BE49-F238E27FC236}">
                <a16:creationId xmlns:a16="http://schemas.microsoft.com/office/drawing/2014/main" id="{86F07766-06EB-4489-9D56-8FC26E571A6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73621" y="3518705"/>
            <a:ext cx="4572000" cy="2974172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783974"/>
      </p:ext>
    </p:extLst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51CBE6-BBA9-47F4-A8F3-3EBBC0AC6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EDEC27-23DD-46E9-8F0E-BC759D6FF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2A0F04-1EAA-4D2B-B461-F13DB0DD7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91B4D8-A2BA-44D7-A372-3AFB4DD47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4E469E-CC65-4E8B-9106-7DDFE3253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950957"/>
      </p:ext>
    </p:extLst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B06377-773C-4CF7-B4A9-E43D31B86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1BFA34-6174-4E2B-8AD0-2AFD2C458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4C3E8E-E458-40FA-90F8-84A445F93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A4EA8F-F797-436B-AE4A-6095A2900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FB8B3F-1FA2-461D-96E3-93CF7AA24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DDB47A-FB74-4FF5-9F36-B3A7A3C8F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521861"/>
      </p:ext>
    </p:extLst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0088C4-9B25-4D13-A6BE-C463C8841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9C24BCA-FD19-4634-A4F0-BAF1A7D3A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29BCE93-6B18-4FA0-BB08-6BB5D2206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250535A-C505-4710-929E-D27A890079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754F3D0-271F-41F5-ADA9-122A3E5C4F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6D62A60-CBBF-4348-BC1C-52D1C3968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3FF103F-178D-4A29-9F53-88784E516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C47AC93-E4FA-4E50-914C-BF8B5EEB9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445465"/>
      </p:ext>
    </p:extLst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11C87D-81F7-43B6-8A2F-DCD7BC689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1A69D81-F775-4067-BCAB-789FE1685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91241B6-EC57-4E34-8246-38AE26D1C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5F7612A-FC53-469C-9B30-EBEF3188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53680"/>
      </p:ext>
    </p:extLst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rgbClr val="EEED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FF64DFC-1176-4852-91A7-BAC4EEA56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FD3DFA4-FC2E-4226-9D30-3F626AB62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C0F42C0-198B-4CFB-A411-0DF220FA2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859753"/>
      </p:ext>
    </p:extLst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61B6AC-AE41-4E7A-AA3A-0790A2785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B6CD6F-3C92-44FF-A2B0-F32A682BA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BFFBC0A-8BF4-4592-9824-47E2F28FFC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4552EA-510F-4724-97C5-C201FBCE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39CE9A-3092-4205-A84A-CB09E8413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8D6EB9-437F-4ECA-BA67-E6A55B002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867209"/>
      </p:ext>
    </p:extLst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419286-651D-4DB9-A62E-764CB20EC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CA16FD-62E4-42EE-A46D-DF7805A2D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145A84-48D4-4556-A97B-6AF10230A2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101BC5-A32C-4ACD-B093-B2A1047B24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1A38BD-8751-4FE2-A875-EE6562191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20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split orient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EE60F-6E13-4FFF-9EE7-36C8DFDFC39C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9C888-E4C2-4CF2-80BA-E2378415D4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 spd="med">
    <p:split orient="vert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7772400" cy="1296145"/>
          </a:xfrm>
        </p:spPr>
        <p:txBody>
          <a:bodyPr>
            <a:noAutofit/>
          </a:bodyPr>
          <a:lstStyle/>
          <a:p>
            <a:r>
              <a:rPr lang="ru-RU" sz="8800" i="1" dirty="0" smtClean="0"/>
              <a:t>ОСНОВАНИЯ в формате ЕГЭ</a:t>
            </a:r>
            <a:endParaRPr lang="ru-RU" sz="8800" i="1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203848" y="3861048"/>
            <a:ext cx="6400800" cy="216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Авторы: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Покрышкина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Т.Ю.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     Пухова Л.Л.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Шоргина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Н.А.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1224135"/>
          </a:xfrm>
        </p:spPr>
        <p:txBody>
          <a:bodyPr/>
          <a:lstStyle/>
          <a:p>
            <a:r>
              <a:rPr lang="ru-RU" b="1" dirty="0" smtClean="0"/>
              <a:t>ГИДРОКСИДЫ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6400800" cy="18002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-это вещества, содержащие гидроксильные группы (-ОН)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(гидраты оксидов)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</a:t>
            </a:r>
            <a:r>
              <a:rPr lang="ru-RU" dirty="0" err="1" smtClean="0"/>
              <a:t>гидроксидов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    ГИДРОКСИДЫ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ОСНОВАНИЯ  </a:t>
            </a:r>
            <a:r>
              <a:rPr lang="en-US" dirty="0" smtClean="0"/>
              <a:t>  </a:t>
            </a:r>
            <a:r>
              <a:rPr lang="ru-RU" dirty="0" smtClean="0"/>
              <a:t>АМФОТЕРНЫЕ   </a:t>
            </a:r>
            <a:r>
              <a:rPr lang="en-US" dirty="0" smtClean="0"/>
              <a:t>   </a:t>
            </a:r>
            <a:r>
              <a:rPr lang="ru-RU" dirty="0" smtClean="0"/>
              <a:t>КИСЛОРОД -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</a:t>
            </a:r>
            <a:r>
              <a:rPr lang="en-US" dirty="0" smtClean="0"/>
              <a:t>  </a:t>
            </a:r>
            <a:r>
              <a:rPr lang="ru-RU" dirty="0" smtClean="0"/>
              <a:t>ГИДРОКСИДЫ     СОДЕРЖАЩИЕ</a:t>
            </a:r>
            <a:endParaRPr lang="ru-RU" dirty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NaOH</a:t>
            </a:r>
            <a:r>
              <a:rPr lang="en-US" dirty="0" smtClean="0"/>
              <a:t>                   Al(OH)</a:t>
            </a:r>
            <a:r>
              <a:rPr lang="en-US" baseline="-25000" dirty="0" smtClean="0"/>
              <a:t>3</a:t>
            </a:r>
            <a:r>
              <a:rPr lang="en-US" dirty="0" smtClean="0"/>
              <a:t>                  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Ca(OH)</a:t>
            </a:r>
            <a:r>
              <a:rPr lang="en-US" baseline="-25000" dirty="0" smtClean="0"/>
              <a:t>2</a:t>
            </a:r>
            <a:r>
              <a:rPr lang="en-US" dirty="0" smtClean="0"/>
              <a:t>               Zn(OH)</a:t>
            </a:r>
            <a:r>
              <a:rPr lang="en-US" baseline="-25000" dirty="0" smtClean="0"/>
              <a:t>2</a:t>
            </a:r>
            <a:r>
              <a:rPr lang="en-US" dirty="0" smtClean="0"/>
              <a:t>                   H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Cu(OH)</a:t>
            </a:r>
            <a:r>
              <a:rPr lang="en-US" baseline="-25000" dirty="0" smtClean="0"/>
              <a:t>2</a:t>
            </a:r>
            <a:r>
              <a:rPr lang="en-US" dirty="0" smtClean="0"/>
              <a:t>               Be(OH)</a:t>
            </a:r>
            <a:r>
              <a:rPr lang="en-US" baseline="-25000" dirty="0" smtClean="0"/>
              <a:t>2</a:t>
            </a:r>
            <a:r>
              <a:rPr lang="en-US" dirty="0" smtClean="0"/>
              <a:t>                   HNO</a:t>
            </a:r>
            <a:r>
              <a:rPr lang="en-US" baseline="-25000" dirty="0" smtClean="0"/>
              <a:t>3</a:t>
            </a:r>
            <a:endParaRPr lang="ru-RU" baseline="-250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267744" y="2132856"/>
            <a:ext cx="1080120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139952" y="2132856"/>
            <a:ext cx="0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860032" y="2132856"/>
            <a:ext cx="1008112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Растворимые </a:t>
            </a:r>
            <a:r>
              <a:rPr lang="en-US" dirty="0" smtClean="0"/>
              <a:t>- </a:t>
            </a:r>
            <a:r>
              <a:rPr lang="ru-RU" dirty="0" smtClean="0"/>
              <a:t>ЩЁЛОЧИ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Li OH, </a:t>
            </a:r>
            <a:r>
              <a:rPr lang="en-US" dirty="0" err="1" smtClean="0"/>
              <a:t>NaOH</a:t>
            </a:r>
            <a:r>
              <a:rPr lang="en-US" dirty="0" smtClean="0"/>
              <a:t>, KOH, </a:t>
            </a:r>
            <a:r>
              <a:rPr lang="en-US" dirty="0" err="1" smtClean="0"/>
              <a:t>CsOH</a:t>
            </a:r>
            <a:r>
              <a:rPr lang="en-US" dirty="0" smtClean="0"/>
              <a:t>, </a:t>
            </a:r>
            <a:r>
              <a:rPr lang="en-US" dirty="0" err="1" smtClean="0"/>
              <a:t>RbOH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Ca(OH)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 err="1" smtClean="0"/>
              <a:t>Ba</a:t>
            </a:r>
            <a:r>
              <a:rPr lang="en-US" dirty="0" smtClean="0"/>
              <a:t>(OH)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 err="1" smtClean="0"/>
              <a:t>Sr</a:t>
            </a:r>
            <a:r>
              <a:rPr lang="en-US" dirty="0" smtClean="0"/>
              <a:t>(OH)</a:t>
            </a:r>
            <a:r>
              <a:rPr lang="en-US" baseline="-25000" dirty="0" smtClean="0"/>
              <a:t>2</a:t>
            </a:r>
          </a:p>
          <a:p>
            <a:r>
              <a:rPr lang="ru-RU" dirty="0" smtClean="0"/>
              <a:t>Нерастворимые</a:t>
            </a:r>
          </a:p>
          <a:p>
            <a:pPr>
              <a:buNone/>
            </a:pPr>
            <a:r>
              <a:rPr lang="en-US" dirty="0" smtClean="0"/>
              <a:t>Mg(OH)</a:t>
            </a:r>
            <a:r>
              <a:rPr lang="en-US" baseline="-25000" dirty="0" smtClean="0"/>
              <a:t>2</a:t>
            </a:r>
            <a:r>
              <a:rPr lang="en-US" dirty="0" smtClean="0"/>
              <a:t>, Fe(OH)</a:t>
            </a:r>
            <a:r>
              <a:rPr lang="en-US" baseline="-25000" dirty="0" smtClean="0"/>
              <a:t>2</a:t>
            </a:r>
            <a:r>
              <a:rPr lang="en-US" dirty="0" smtClean="0"/>
              <a:t>, Cr(OH)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 err="1" smtClean="0"/>
              <a:t>Mn</a:t>
            </a:r>
            <a:r>
              <a:rPr lang="en-US" dirty="0" smtClean="0"/>
              <a:t>(OH)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Cu(OH)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 err="1" smtClean="0"/>
              <a:t>CuOH</a:t>
            </a:r>
            <a:r>
              <a:rPr lang="en-US" dirty="0" smtClean="0"/>
              <a:t>,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АМФОТЕРНЫЕ</a:t>
            </a:r>
            <a:r>
              <a:rPr lang="ru-RU" dirty="0" smtClean="0"/>
              <a:t> ГИДРОКСИДЫ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Me(OH)</a:t>
            </a:r>
            <a:r>
              <a:rPr lang="en-US" baseline="-25000" dirty="0" smtClean="0"/>
              <a:t>2</a:t>
            </a:r>
            <a:r>
              <a:rPr lang="en-US" dirty="0" smtClean="0"/>
              <a:t>               Me(OH)</a:t>
            </a:r>
            <a:r>
              <a:rPr lang="en-US" baseline="-25000" dirty="0" smtClean="0"/>
              <a:t>3</a:t>
            </a:r>
            <a:r>
              <a:rPr lang="en-US" dirty="0" smtClean="0"/>
              <a:t>            </a:t>
            </a:r>
            <a:r>
              <a:rPr lang="ru-RU" dirty="0" smtClean="0"/>
              <a:t>    </a:t>
            </a:r>
            <a:r>
              <a:rPr lang="en-US" dirty="0" smtClean="0"/>
              <a:t>Me(OH)</a:t>
            </a:r>
            <a:r>
              <a:rPr lang="en-US" baseline="-25000" dirty="0" smtClean="0"/>
              <a:t>4</a:t>
            </a:r>
          </a:p>
          <a:p>
            <a:pPr>
              <a:buNone/>
            </a:pPr>
            <a:r>
              <a:rPr lang="en-US" dirty="0" smtClean="0"/>
              <a:t>   Zn(OH)</a:t>
            </a:r>
            <a:r>
              <a:rPr lang="en-US" baseline="-25000" dirty="0" smtClean="0"/>
              <a:t>2</a:t>
            </a:r>
            <a:r>
              <a:rPr lang="en-US" dirty="0" smtClean="0"/>
              <a:t>                 Al(OH)</a:t>
            </a:r>
            <a:r>
              <a:rPr lang="en-US" baseline="-25000" dirty="0" smtClean="0"/>
              <a:t>3</a:t>
            </a:r>
            <a:r>
              <a:rPr lang="en-US" dirty="0" smtClean="0"/>
              <a:t>              </a:t>
            </a:r>
            <a:r>
              <a:rPr lang="ru-RU" dirty="0" smtClean="0"/>
              <a:t>   </a:t>
            </a:r>
            <a:r>
              <a:rPr lang="en-US" dirty="0" smtClean="0"/>
              <a:t> </a:t>
            </a:r>
            <a:r>
              <a:rPr lang="en-US" dirty="0" err="1" smtClean="0"/>
              <a:t>Pb</a:t>
            </a:r>
            <a:r>
              <a:rPr lang="en-US" dirty="0" smtClean="0"/>
              <a:t>(OH)</a:t>
            </a:r>
            <a:r>
              <a:rPr lang="en-US" baseline="-25000" dirty="0" smtClean="0"/>
              <a:t>4</a:t>
            </a:r>
            <a:endParaRPr lang="en-US" baseline="-25000" dirty="0"/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smtClean="0">
                <a:latin typeface="Times New Roman"/>
                <a:cs typeface="Times New Roman"/>
              </a:rPr>
              <a:t>↕                          ↕                          ↕</a:t>
            </a:r>
          </a:p>
          <a:p>
            <a:pPr>
              <a:buNone/>
            </a:pPr>
            <a:r>
              <a:rPr lang="en-US" dirty="0">
                <a:latin typeface="Calibri" pitchFamily="34" charset="0"/>
                <a:cs typeface="Times New Roman"/>
              </a:rPr>
              <a:t> </a:t>
            </a:r>
            <a:r>
              <a:rPr lang="en-US" dirty="0" smtClean="0">
                <a:latin typeface="Calibri" pitchFamily="34" charset="0"/>
                <a:cs typeface="Times New Roman"/>
              </a:rPr>
              <a:t>   H</a:t>
            </a:r>
            <a:r>
              <a:rPr lang="en-US" baseline="-25000" dirty="0" smtClean="0">
                <a:latin typeface="Calibri" pitchFamily="34" charset="0"/>
                <a:cs typeface="Times New Roman"/>
              </a:rPr>
              <a:t>2</a:t>
            </a:r>
            <a:r>
              <a:rPr lang="en-US" dirty="0" smtClean="0">
                <a:latin typeface="Calibri" pitchFamily="34" charset="0"/>
                <a:cs typeface="Times New Roman"/>
              </a:rPr>
              <a:t>ZnO</a:t>
            </a:r>
            <a:r>
              <a:rPr lang="en-US" baseline="-25000" dirty="0" smtClean="0">
                <a:latin typeface="Calibri" pitchFamily="34" charset="0"/>
                <a:cs typeface="Times New Roman"/>
              </a:rPr>
              <a:t>2</a:t>
            </a:r>
            <a:r>
              <a:rPr lang="en-US" dirty="0" smtClean="0">
                <a:latin typeface="Calibri" pitchFamily="34" charset="0"/>
                <a:cs typeface="Times New Roman"/>
              </a:rPr>
              <a:t>                   H</a:t>
            </a:r>
            <a:r>
              <a:rPr lang="en-US" baseline="-25000" dirty="0" smtClean="0">
                <a:latin typeface="Calibri" pitchFamily="34" charset="0"/>
                <a:cs typeface="Times New Roman"/>
              </a:rPr>
              <a:t>3</a:t>
            </a:r>
            <a:r>
              <a:rPr lang="en-US" dirty="0" smtClean="0">
                <a:latin typeface="Calibri" pitchFamily="34" charset="0"/>
                <a:cs typeface="Times New Roman"/>
              </a:rPr>
              <a:t>AlO</a:t>
            </a:r>
            <a:r>
              <a:rPr lang="en-US" baseline="-25000" dirty="0" smtClean="0">
                <a:latin typeface="Calibri" pitchFamily="34" charset="0"/>
                <a:cs typeface="Times New Roman"/>
              </a:rPr>
              <a:t>3</a:t>
            </a:r>
            <a:r>
              <a:rPr lang="en-US" dirty="0" smtClean="0">
                <a:latin typeface="Calibri" pitchFamily="34" charset="0"/>
                <a:cs typeface="Times New Roman"/>
              </a:rPr>
              <a:t>             </a:t>
            </a:r>
            <a:r>
              <a:rPr lang="ru-RU" dirty="0" smtClean="0">
                <a:latin typeface="Calibri" pitchFamily="34" charset="0"/>
                <a:cs typeface="Times New Roman"/>
              </a:rPr>
              <a:t>     </a:t>
            </a:r>
            <a:r>
              <a:rPr lang="en-US" dirty="0" smtClean="0">
                <a:latin typeface="Calibri" pitchFamily="34" charset="0"/>
                <a:cs typeface="Times New Roman"/>
              </a:rPr>
              <a:t>H</a:t>
            </a:r>
            <a:r>
              <a:rPr lang="en-US" baseline="-25000" dirty="0" smtClean="0">
                <a:latin typeface="Calibri" pitchFamily="34" charset="0"/>
                <a:cs typeface="Times New Roman"/>
              </a:rPr>
              <a:t>4</a:t>
            </a:r>
            <a:r>
              <a:rPr lang="en-US" dirty="0" smtClean="0">
                <a:latin typeface="Calibri" pitchFamily="34" charset="0"/>
                <a:cs typeface="Times New Roman"/>
              </a:rPr>
              <a:t>PbO</a:t>
            </a:r>
            <a:r>
              <a:rPr lang="en-US" baseline="-25000" dirty="0" smtClean="0">
                <a:latin typeface="Calibri" pitchFamily="34" charset="0"/>
                <a:cs typeface="Times New Roman"/>
              </a:rPr>
              <a:t>4</a:t>
            </a:r>
          </a:p>
          <a:p>
            <a:pPr>
              <a:buNone/>
            </a:pPr>
            <a:r>
              <a:rPr lang="en-US" dirty="0">
                <a:latin typeface="Calibri" pitchFamily="34" charset="0"/>
                <a:cs typeface="Times New Roman"/>
              </a:rPr>
              <a:t> </a:t>
            </a:r>
            <a:r>
              <a:rPr lang="en-US" dirty="0" smtClean="0">
                <a:latin typeface="Calibri" pitchFamily="34" charset="0"/>
                <a:cs typeface="Times New Roman"/>
              </a:rPr>
              <a:t>                                   HAlO</a:t>
            </a:r>
            <a:r>
              <a:rPr lang="en-US" baseline="-25000" dirty="0" smtClean="0">
                <a:latin typeface="Calibri" pitchFamily="34" charset="0"/>
                <a:cs typeface="Times New Roman"/>
              </a:rPr>
              <a:t>2</a:t>
            </a:r>
            <a:r>
              <a:rPr lang="en-US" dirty="0" smtClean="0">
                <a:latin typeface="Calibri" pitchFamily="34" charset="0"/>
                <a:cs typeface="Times New Roman"/>
              </a:rPr>
              <a:t> (</a:t>
            </a:r>
            <a:r>
              <a:rPr lang="ru-RU" dirty="0" smtClean="0">
                <a:latin typeface="Calibri" pitchFamily="34" charset="0"/>
                <a:cs typeface="Times New Roman"/>
              </a:rPr>
              <a:t>при </a:t>
            </a:r>
            <a:r>
              <a:rPr lang="en-US" dirty="0" smtClean="0">
                <a:latin typeface="Calibri" pitchFamily="34" charset="0"/>
                <a:cs typeface="Times New Roman"/>
              </a:rPr>
              <a:t>t)</a:t>
            </a:r>
            <a:endParaRPr lang="ru-RU" dirty="0">
              <a:latin typeface="Calibri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572000" y="1124744"/>
            <a:ext cx="0" cy="108012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6372200" y="1052736"/>
            <a:ext cx="720080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1835696" y="1052736"/>
            <a:ext cx="792088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КИСЛОРОДСОДЕРЖАЩИЕ КИСЛОТЫ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</a:pP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,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3</a:t>
            </a:r>
            <a:r>
              <a:rPr lang="en-US" dirty="0" smtClean="0"/>
              <a:t>, HNO</a:t>
            </a:r>
            <a:r>
              <a:rPr lang="en-US" baseline="-25000" dirty="0" smtClean="0"/>
              <a:t>3</a:t>
            </a:r>
            <a:r>
              <a:rPr lang="en-US" dirty="0" smtClean="0"/>
              <a:t>, HNO</a:t>
            </a:r>
            <a:r>
              <a:rPr lang="en-US" baseline="-25000" dirty="0" smtClean="0"/>
              <a:t>2</a:t>
            </a:r>
            <a:r>
              <a:rPr lang="en-US" dirty="0" smtClean="0"/>
              <a:t>, H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, H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H – O          </a:t>
            </a:r>
            <a:r>
              <a:rPr lang="en-US" dirty="0" err="1" smtClean="0"/>
              <a:t>O</a:t>
            </a:r>
            <a:r>
              <a:rPr lang="en-US" dirty="0" smtClean="0"/>
              <a:t>                          H – O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S                                 H – O      P  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/>
              <a:t>   O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H – O          </a:t>
            </a:r>
            <a:r>
              <a:rPr lang="en-US" dirty="0" err="1" smtClean="0"/>
              <a:t>O</a:t>
            </a:r>
            <a:r>
              <a:rPr lang="en-US" dirty="0" smtClean="0"/>
              <a:t>                  </a:t>
            </a:r>
            <a:r>
              <a:rPr lang="ru-RU" dirty="0" smtClean="0"/>
              <a:t> </a:t>
            </a:r>
            <a:r>
              <a:rPr lang="en-US" dirty="0" smtClean="0"/>
              <a:t>       H – O</a:t>
            </a:r>
            <a:endParaRPr lang="en-US" dirty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372200" y="364502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228184" y="3140968"/>
            <a:ext cx="432048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372200" y="3861048"/>
            <a:ext cx="36004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763688" y="3212976"/>
            <a:ext cx="288032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1763688" y="3861048"/>
            <a:ext cx="288032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2339752" y="3212976"/>
            <a:ext cx="216024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339752" y="3861048"/>
            <a:ext cx="288032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267744" y="3933056"/>
            <a:ext cx="288032" cy="2160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2411760" y="3284984"/>
            <a:ext cx="216024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7092280" y="3645024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7092280" y="3789040"/>
            <a:ext cx="360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ОСНОВАНИЙ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/>
              <a:t>ПО РАСТВОРИМОСТИ В ВОДЕ</a:t>
            </a:r>
          </a:p>
          <a:p>
            <a:pPr>
              <a:buNone/>
            </a:pPr>
            <a:r>
              <a:rPr lang="ru-RU" dirty="0" smtClean="0"/>
              <a:t>(РАСТВОРИМЫЕ  И НЕРАСТВОРИМЫЕ)</a:t>
            </a:r>
          </a:p>
          <a:p>
            <a:r>
              <a:rPr lang="ru-RU" i="1" dirty="0" smtClean="0"/>
              <a:t>ПО ЧИСЛУ ГРУПП   ОН (ПО КИСЛОТНОСТИ)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(ОДНОКИСЛОТНЫЕ: </a:t>
            </a:r>
            <a:r>
              <a:rPr lang="en-US" dirty="0" err="1" smtClean="0"/>
              <a:t>NaOH</a:t>
            </a:r>
            <a:r>
              <a:rPr lang="en-US" dirty="0" smtClean="0"/>
              <a:t>, KOH, </a:t>
            </a:r>
            <a:r>
              <a:rPr lang="en-US" dirty="0" err="1" smtClean="0"/>
              <a:t>CuOH</a:t>
            </a:r>
            <a:r>
              <a:rPr lang="ru-RU" dirty="0" smtClean="0"/>
              <a:t>,</a:t>
            </a:r>
            <a:r>
              <a:rPr lang="en-US" dirty="0" smtClean="0"/>
              <a:t> NH</a:t>
            </a:r>
            <a:r>
              <a:rPr lang="en-US" baseline="-25000" dirty="0" smtClean="0"/>
              <a:t>3</a:t>
            </a:r>
            <a:r>
              <a:rPr lang="ru-RU" dirty="0" smtClean="0"/>
              <a:t> ДВУХКИСЛОТНЫЕ: </a:t>
            </a:r>
            <a:r>
              <a:rPr lang="en-US" dirty="0" smtClean="0"/>
              <a:t>Ca(OH)</a:t>
            </a:r>
            <a:r>
              <a:rPr lang="en-US" baseline="-25000" dirty="0" smtClean="0"/>
              <a:t>2</a:t>
            </a:r>
            <a:r>
              <a:rPr lang="ru-RU" dirty="0" smtClean="0"/>
              <a:t>,</a:t>
            </a:r>
            <a:r>
              <a:rPr lang="en-US" dirty="0" smtClean="0"/>
              <a:t> Cu(OH)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ru-RU" dirty="0" smtClean="0"/>
              <a:t> ТРЁХКИСЛОТНЫЕ: </a:t>
            </a:r>
            <a:r>
              <a:rPr lang="en-US" dirty="0" smtClean="0"/>
              <a:t>La(OH)</a:t>
            </a:r>
            <a:r>
              <a:rPr lang="en-US" baseline="-25000" dirty="0" smtClean="0"/>
              <a:t>3</a:t>
            </a:r>
            <a:r>
              <a:rPr lang="en-US" dirty="0" smtClean="0"/>
              <a:t>, </a:t>
            </a:r>
            <a:r>
              <a:rPr lang="en-US" dirty="0" err="1" smtClean="0"/>
              <a:t>Tl</a:t>
            </a:r>
            <a:r>
              <a:rPr lang="en-US" dirty="0" smtClean="0"/>
              <a:t>(OH)</a:t>
            </a:r>
            <a:r>
              <a:rPr lang="en-US" baseline="-25000" dirty="0" smtClean="0"/>
              <a:t>3</a:t>
            </a:r>
            <a:r>
              <a:rPr lang="ru-RU" dirty="0" smtClean="0"/>
              <a:t>)</a:t>
            </a:r>
          </a:p>
          <a:p>
            <a:r>
              <a:rPr lang="ru-RU" i="1" dirty="0" smtClean="0"/>
              <a:t>ПО СТЕПЕНИ ДИССОЦИАЦИИ </a:t>
            </a:r>
          </a:p>
          <a:p>
            <a:pPr>
              <a:buNone/>
            </a:pPr>
            <a:r>
              <a:rPr lang="ru-RU" dirty="0" smtClean="0"/>
              <a:t>(СИЛЬНЫЕ - ЩЁЛОЧИ, СЛАБЫЕ – Н</a:t>
            </a:r>
            <a:r>
              <a:rPr lang="en-US" dirty="0" smtClean="0"/>
              <a:t>.</a:t>
            </a:r>
            <a:r>
              <a:rPr lang="ru-RU" dirty="0" smtClean="0"/>
              <a:t>ОСНОВАНИЯ, </a:t>
            </a:r>
            <a:r>
              <a:rPr lang="en-US" dirty="0" smtClean="0"/>
              <a:t>NH</a:t>
            </a:r>
            <a:r>
              <a:rPr lang="en-US" baseline="-25000" dirty="0" smtClean="0"/>
              <a:t>3</a:t>
            </a:r>
            <a:r>
              <a:rPr lang="en-US" dirty="0" smtClean="0"/>
              <a:t>*H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Фон по химии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Фон по химии</Template>
  <TotalTime>113</TotalTime>
  <Words>210</Words>
  <Application>Microsoft Office PowerPoint</Application>
  <PresentationFormat>Экран (4:3)</PresentationFormat>
  <Paragraphs>45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Фон по химии</vt:lpstr>
      <vt:lpstr>Тема Office</vt:lpstr>
      <vt:lpstr>ОСНОВАНИЯ в формате ЕГЭ</vt:lpstr>
      <vt:lpstr>ГИДРОКСИДЫ</vt:lpstr>
      <vt:lpstr>Классификация гидроксидов</vt:lpstr>
      <vt:lpstr>ОСНОВАНИЯ</vt:lpstr>
      <vt:lpstr>АМФОТЕРНЫЕ ГИДРОКСИДЫ</vt:lpstr>
      <vt:lpstr>КИСЛОРОДСОДЕРЖАЩИЕ КИСЛОТЫ</vt:lpstr>
      <vt:lpstr>КЛАССИФИКАЦИЯ ОСНОВАНИЙ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ГИДРОКСИДЫ</dc:title>
  <dc:creator>GeForce</dc:creator>
  <cp:lastModifiedBy>197-48</cp:lastModifiedBy>
  <cp:revision>26</cp:revision>
  <dcterms:created xsi:type="dcterms:W3CDTF">2024-10-27T10:52:40Z</dcterms:created>
  <dcterms:modified xsi:type="dcterms:W3CDTF">2024-10-29T02:47:27Z</dcterms:modified>
</cp:coreProperties>
</file>