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1" r:id="rId2"/>
  </p:sldMasterIdLst>
  <p:notesMasterIdLst>
    <p:notesMasterId r:id="rId10"/>
  </p:notesMasterIdLst>
  <p:sldIdLst>
    <p:sldId id="256" r:id="rId3"/>
    <p:sldId id="262" r:id="rId4"/>
    <p:sldId id="257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BFF43-1D9F-4973-B0CC-67B24E13F98D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A1F30-135E-43F9-A578-8F91B9F813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A1F30-135E-43F9-A578-8F91B9F813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A1F30-135E-43F9-A578-8F91B9F813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A1CA7-43CE-407E-8117-43288F4A0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9047" y="1125155"/>
            <a:ext cx="41751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B71993-1C20-4357-99DA-46BEFA636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9047" y="3604830"/>
            <a:ext cx="417518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575AF9-3E45-48D7-877B-FD8C3C08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EFCD83-DC75-476E-8C81-1794890A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4A8D3A-3FC6-44D4-BAAB-AD50526A4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8245E139-38E5-402E-9452-18D1FECBFD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5500" y="367393"/>
            <a:ext cx="568322" cy="7577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A55B15C-3950-483F-A370-1A8651F23F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05" y="1125156"/>
            <a:ext cx="428625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53516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94A64-3D7C-4EFB-92EA-E2FE9B45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9B1C907-EDB2-486F-8FE0-80D2DD844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336154-7DF3-4502-A142-DD7B72064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D3A058-D2ED-4321-AFFF-3C19BD80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CCD262-916D-446A-80A3-D0B22020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4BCA8A-1E46-4B4A-89EB-F1BBB59B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26335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1122C-9E0E-4EB9-88FC-DD54B9D1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A54CBB-4657-4C65-819D-ACC181B09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B12ABE-A94F-4304-90F6-593672AA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741B7E-A4E6-4A3D-8186-77C78CE1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1DC345-EA23-46FB-B69A-D7DED834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1013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63D29F-6BB2-4DE4-8993-B698AE0CF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8C7E70-61B9-47E7-A2FC-49F82FC1C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7D548C-F705-4E35-81B6-18D36F23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E2C2CF-D134-4C50-8811-1518BF8C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8BAC43-07B2-447C-BAD2-6589551E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938832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EE1F5-47D9-4FEA-A096-7BAB99408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732849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29350-145E-4986-B4CB-5A900F6A3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73284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9BDFB-7864-4C7C-9DF8-77798FFC8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8F6969-1FA5-4824-B8DC-2F72C242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3014C4-7FEF-4215-A550-E51E8D9E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6248061-9BE7-4ED7-9C75-FA66CD69EE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326" y="5013467"/>
            <a:ext cx="631675" cy="116349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FA3F720-F3B1-4C3D-AF4C-FBAE9A916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76" y="3682292"/>
            <a:ext cx="1227956" cy="13311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6C3314D-528F-4D6B-85C7-AE8A1F34C7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114" y="5737034"/>
            <a:ext cx="955670" cy="123863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A865DBD-D454-43DF-94A7-BF57D4C566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16680">
            <a:off x="7250393" y="541990"/>
            <a:ext cx="710079" cy="120304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BA7CD27B-9566-4417-9ACF-95EC6DE6685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854" y="-132222"/>
            <a:ext cx="998381" cy="146998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4E04172-D0A0-4CB9-8EB8-7FCFCA8656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35" y="2061332"/>
            <a:ext cx="806180" cy="136676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2C76236-6662-43A4-B9B6-87935B92683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16" y="2254694"/>
            <a:ext cx="604868" cy="117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553385"/>
      </p:ext>
    </p:extLst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9911B-C686-4CEE-A90F-E761A2F7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240" y="365126"/>
            <a:ext cx="394335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DF04B42-C2E9-4984-AC79-EAB633BC22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19663" y="1898650"/>
            <a:ext cx="3943350" cy="4594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DBBD0563-BDB1-44B2-B5A7-787933ED0A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3621" y="365124"/>
            <a:ext cx="4572000" cy="2974171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0" name="Рисунок 8">
            <a:extLst>
              <a:ext uri="{FF2B5EF4-FFF2-40B4-BE49-F238E27FC236}">
                <a16:creationId xmlns:a16="http://schemas.microsoft.com/office/drawing/2014/main" id="{86F07766-06EB-4489-9D56-8FC26E571A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3621" y="3518705"/>
            <a:ext cx="4572000" cy="2974172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83974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51CBE6-BBA9-47F4-A8F3-3EBBC0AC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EDEC27-23DD-46E9-8F0E-BC759D6F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2A0F04-1EAA-4D2B-B461-F13DB0DD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91B4D8-A2BA-44D7-A372-3AFB4DD4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4E469E-CC65-4E8B-9106-7DDFE325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50957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B06377-773C-4CF7-B4A9-E43D31B8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1BFA34-6174-4E2B-8AD0-2AFD2C458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4C3E8E-E458-40FA-90F8-84A445F93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A4EA8F-F797-436B-AE4A-6095A290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FB8B3F-1FA2-461D-96E3-93CF7AA2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DDB47A-FB74-4FF5-9F36-B3A7A3C8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521861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088C4-9B25-4D13-A6BE-C463C884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C24BCA-FD19-4634-A4F0-BAF1A7D3A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9BCE93-6B18-4FA0-BB08-6BB5D2206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250535A-C505-4710-929E-D27A89007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54F3D0-271F-41F5-ADA9-122A3E5C4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D62A60-CBBF-4348-BC1C-52D1C396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FF103F-178D-4A29-9F53-88784E51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47AC93-E4FA-4E50-914C-BF8B5EEB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45465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1C87D-81F7-43B6-8A2F-DCD7BC68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A69D81-F775-4067-BCAB-789FE168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1241B6-EC57-4E34-8246-38AE26D1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F7612A-FC53-469C-9B30-EBEF3188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53680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F64DFC-1176-4852-91A7-BAC4EEA5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FD3DFA4-FC2E-4226-9D30-3F626AB6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0F42C0-198B-4CFB-A411-0DF220FA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59753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1B6AC-AE41-4E7A-AA3A-0790A2785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B6CD6F-3C92-44FF-A2B0-F32A682B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FFBC0A-8BF4-4592-9824-47E2F28FF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4552EA-510F-4724-97C5-C201FBCE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39CE9A-3092-4205-A84A-CB09E841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8D6EB9-437F-4ECA-BA67-E6A55B00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867209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419286-651D-4DB9-A62E-764CB20E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CA16FD-62E4-42EE-A46D-DF7805A2D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145A84-48D4-4556-A97B-6AF10230A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101BC5-A32C-4ACD-B093-B2A1047B2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1A38BD-8751-4FE2-A875-EE6562191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0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E60F-6E13-4FFF-9EE7-36C8DFDFC39C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C888-E4C2-4CF2-80BA-E2378415D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7772400" cy="1296145"/>
          </a:xfrm>
        </p:spPr>
        <p:txBody>
          <a:bodyPr>
            <a:noAutofit/>
          </a:bodyPr>
          <a:lstStyle/>
          <a:p>
            <a:r>
              <a:rPr lang="ru-RU" sz="8800" i="1" dirty="0" smtClean="0"/>
              <a:t>ОСНОВАНИЯ в формате ЕГЭ</a:t>
            </a:r>
            <a:endParaRPr lang="ru-RU" sz="8800" i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03848" y="3861048"/>
            <a:ext cx="640080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Авторы: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Покрышкина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Т.Ю.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     Пухова Л.Л.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Шоргина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Н.А.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224135"/>
          </a:xfrm>
        </p:spPr>
        <p:txBody>
          <a:bodyPr/>
          <a:lstStyle/>
          <a:p>
            <a:r>
              <a:rPr lang="ru-RU" b="1" dirty="0" smtClean="0"/>
              <a:t>ГИДРОКСИДЫ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6400800" cy="1800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-это вещества, содержащие гидроксильные группы (-ОН)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(гидраты оксидов)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r>
              <a:rPr lang="ru-RU" dirty="0" err="1" smtClean="0"/>
              <a:t>гидроксидов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ГИДРОКСИДЫ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ОСНОВАНИЯ  </a:t>
            </a:r>
            <a:r>
              <a:rPr lang="en-US" dirty="0" smtClean="0"/>
              <a:t>  </a:t>
            </a:r>
            <a:r>
              <a:rPr lang="ru-RU" dirty="0" smtClean="0"/>
              <a:t>АМФОТЕРНЫЕ   </a:t>
            </a:r>
            <a:r>
              <a:rPr lang="en-US" dirty="0" smtClean="0"/>
              <a:t>   </a:t>
            </a:r>
            <a:r>
              <a:rPr lang="ru-RU" dirty="0" smtClean="0"/>
              <a:t>КИСЛОРОД -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</a:t>
            </a:r>
            <a:r>
              <a:rPr lang="en-US" dirty="0" smtClean="0"/>
              <a:t>  </a:t>
            </a:r>
            <a:r>
              <a:rPr lang="ru-RU" dirty="0" smtClean="0"/>
              <a:t>ГИДРОКСИДЫ     СОДЕРЖАЩИЕ</a:t>
            </a:r>
            <a:endParaRPr lang="ru-RU" dirty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NaOH</a:t>
            </a:r>
            <a:r>
              <a:rPr lang="en-US" dirty="0" smtClean="0"/>
              <a:t>                   Al(OH)</a:t>
            </a:r>
            <a:r>
              <a:rPr lang="en-US" baseline="-25000" dirty="0" smtClean="0"/>
              <a:t>3</a:t>
            </a:r>
            <a:r>
              <a:rPr lang="en-US" dirty="0" smtClean="0"/>
              <a:t>                  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Ca(OH)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Zn(OH)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Cu(OH)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Be(OH)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  HNO</a:t>
            </a:r>
            <a:r>
              <a:rPr lang="en-US" baseline="-25000" dirty="0" smtClean="0"/>
              <a:t>3</a:t>
            </a:r>
            <a:endParaRPr lang="ru-RU" baseline="-25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2132856"/>
            <a:ext cx="108012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139952" y="2132856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60032" y="2132856"/>
            <a:ext cx="1008112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Растворимые </a:t>
            </a:r>
            <a:r>
              <a:rPr lang="en-US" dirty="0" smtClean="0"/>
              <a:t>- </a:t>
            </a:r>
            <a:r>
              <a:rPr lang="ru-RU" dirty="0" smtClean="0"/>
              <a:t>ЩЁЛОЧИ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Li OH, </a:t>
            </a:r>
            <a:r>
              <a:rPr lang="en-US" dirty="0" err="1" smtClean="0"/>
              <a:t>NaOH</a:t>
            </a:r>
            <a:r>
              <a:rPr lang="en-US" dirty="0" smtClean="0"/>
              <a:t>, KOH, </a:t>
            </a:r>
            <a:r>
              <a:rPr lang="en-US" dirty="0" err="1" smtClean="0"/>
              <a:t>CsOH</a:t>
            </a:r>
            <a:r>
              <a:rPr lang="en-US" dirty="0" smtClean="0"/>
              <a:t>, </a:t>
            </a:r>
            <a:r>
              <a:rPr lang="en-US" dirty="0" err="1" smtClean="0"/>
              <a:t>RbOH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Ba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Sr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</a:p>
          <a:p>
            <a:r>
              <a:rPr lang="ru-RU" dirty="0" smtClean="0"/>
              <a:t>Нерастворимые</a:t>
            </a:r>
          </a:p>
          <a:p>
            <a:pPr>
              <a:buNone/>
            </a:pPr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, Fe(OH)</a:t>
            </a:r>
            <a:r>
              <a:rPr lang="en-US" baseline="-25000" dirty="0" smtClean="0"/>
              <a:t>2</a:t>
            </a:r>
            <a:r>
              <a:rPr lang="en-US" dirty="0" smtClean="0"/>
              <a:t>, Cr(OH)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Mn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Cu(OH)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CuOH</a:t>
            </a:r>
            <a:r>
              <a:rPr lang="en-US" dirty="0" smtClean="0"/>
              <a:t>,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АМФОТЕРНЫЕ</a:t>
            </a:r>
            <a:r>
              <a:rPr lang="ru-RU" dirty="0" smtClean="0"/>
              <a:t> ГИДРОКСИДЫ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Me(OH)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Me(OH)</a:t>
            </a:r>
            <a:r>
              <a:rPr lang="en-US" baseline="-25000" dirty="0" smtClean="0"/>
              <a:t>3</a:t>
            </a:r>
            <a:r>
              <a:rPr lang="en-US" dirty="0" smtClean="0"/>
              <a:t>            </a:t>
            </a:r>
            <a:r>
              <a:rPr lang="ru-RU" dirty="0" smtClean="0"/>
              <a:t>    </a:t>
            </a:r>
            <a:r>
              <a:rPr lang="en-US" dirty="0" smtClean="0"/>
              <a:t>Me(OH)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r>
              <a:rPr lang="en-US" dirty="0" smtClean="0"/>
              <a:t>   Zn(OH)</a:t>
            </a:r>
            <a:r>
              <a:rPr lang="en-US" baseline="-25000" dirty="0" smtClean="0"/>
              <a:t>2</a:t>
            </a:r>
            <a:r>
              <a:rPr lang="en-US" dirty="0" smtClean="0"/>
              <a:t>                 Al(OH)</a:t>
            </a:r>
            <a:r>
              <a:rPr lang="en-US" baseline="-25000" dirty="0" smtClean="0"/>
              <a:t>3</a:t>
            </a:r>
            <a:r>
              <a:rPr lang="en-US" dirty="0" smtClean="0"/>
              <a:t>             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(OH)</a:t>
            </a:r>
            <a:r>
              <a:rPr lang="en-US" baseline="-25000" dirty="0" smtClean="0"/>
              <a:t>4</a:t>
            </a:r>
            <a:endParaRPr lang="en-US" baseline="-25000" dirty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smtClean="0">
                <a:latin typeface="Times New Roman"/>
                <a:cs typeface="Times New Roman"/>
              </a:rPr>
              <a:t>↕                          ↕                          ↕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Times New Roman"/>
              </a:rPr>
              <a:t> </a:t>
            </a:r>
            <a:r>
              <a:rPr lang="en-US" dirty="0" smtClean="0">
                <a:latin typeface="Calibri" pitchFamily="34" charset="0"/>
                <a:cs typeface="Times New Roman"/>
              </a:rPr>
              <a:t>   H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2</a:t>
            </a:r>
            <a:r>
              <a:rPr lang="en-US" dirty="0" smtClean="0">
                <a:latin typeface="Calibri" pitchFamily="34" charset="0"/>
                <a:cs typeface="Times New Roman"/>
              </a:rPr>
              <a:t>ZnO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2</a:t>
            </a:r>
            <a:r>
              <a:rPr lang="en-US" dirty="0" smtClean="0">
                <a:latin typeface="Calibri" pitchFamily="34" charset="0"/>
                <a:cs typeface="Times New Roman"/>
              </a:rPr>
              <a:t>                   H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3</a:t>
            </a:r>
            <a:r>
              <a:rPr lang="en-US" dirty="0" smtClean="0">
                <a:latin typeface="Calibri" pitchFamily="34" charset="0"/>
                <a:cs typeface="Times New Roman"/>
              </a:rPr>
              <a:t>AlO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3</a:t>
            </a:r>
            <a:r>
              <a:rPr lang="en-US" dirty="0" smtClean="0">
                <a:latin typeface="Calibri" pitchFamily="34" charset="0"/>
                <a:cs typeface="Times New Roman"/>
              </a:rPr>
              <a:t>             </a:t>
            </a:r>
            <a:r>
              <a:rPr lang="ru-RU" dirty="0" smtClean="0">
                <a:latin typeface="Calibri" pitchFamily="34" charset="0"/>
                <a:cs typeface="Times New Roman"/>
              </a:rPr>
              <a:t>     </a:t>
            </a:r>
            <a:r>
              <a:rPr lang="en-US" dirty="0" smtClean="0">
                <a:latin typeface="Calibri" pitchFamily="34" charset="0"/>
                <a:cs typeface="Times New Roman"/>
              </a:rPr>
              <a:t>H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4</a:t>
            </a:r>
            <a:r>
              <a:rPr lang="en-US" dirty="0" smtClean="0">
                <a:latin typeface="Calibri" pitchFamily="34" charset="0"/>
                <a:cs typeface="Times New Roman"/>
              </a:rPr>
              <a:t>PbO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4</a:t>
            </a:r>
          </a:p>
          <a:p>
            <a:pPr>
              <a:buNone/>
            </a:pPr>
            <a:r>
              <a:rPr lang="en-US" dirty="0">
                <a:latin typeface="Calibri" pitchFamily="34" charset="0"/>
                <a:cs typeface="Times New Roman"/>
              </a:rPr>
              <a:t> </a:t>
            </a:r>
            <a:r>
              <a:rPr lang="en-US" dirty="0" smtClean="0">
                <a:latin typeface="Calibri" pitchFamily="34" charset="0"/>
                <a:cs typeface="Times New Roman"/>
              </a:rPr>
              <a:t>                                   HAlO</a:t>
            </a:r>
            <a:r>
              <a:rPr lang="en-US" baseline="-25000" dirty="0" smtClean="0">
                <a:latin typeface="Calibri" pitchFamily="34" charset="0"/>
                <a:cs typeface="Times New Roman"/>
              </a:rPr>
              <a:t>2</a:t>
            </a:r>
            <a:r>
              <a:rPr lang="en-US" dirty="0" smtClean="0">
                <a:latin typeface="Calibri" pitchFamily="34" charset="0"/>
                <a:cs typeface="Times New Roman"/>
              </a:rPr>
              <a:t> (</a:t>
            </a:r>
            <a:r>
              <a:rPr lang="ru-RU" dirty="0" smtClean="0">
                <a:latin typeface="Calibri" pitchFamily="34" charset="0"/>
                <a:cs typeface="Times New Roman"/>
              </a:rPr>
              <a:t>при </a:t>
            </a:r>
            <a:r>
              <a:rPr lang="en-US" dirty="0" smtClean="0">
                <a:latin typeface="Calibri" pitchFamily="34" charset="0"/>
                <a:cs typeface="Times New Roman"/>
              </a:rPr>
              <a:t>t)</a:t>
            </a:r>
            <a:endParaRPr lang="ru-RU" dirty="0">
              <a:latin typeface="Calibri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1124744"/>
            <a:ext cx="0" cy="1080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372200" y="1052736"/>
            <a:ext cx="720080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835696" y="1052736"/>
            <a:ext cx="792088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КИСЛОРОДСОДЕРЖАЩИЕ КИСЛОТЫ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, HNO</a:t>
            </a:r>
            <a:r>
              <a:rPr lang="en-US" baseline="-25000" dirty="0" smtClean="0"/>
              <a:t>3</a:t>
            </a:r>
            <a:r>
              <a:rPr lang="en-US" dirty="0" smtClean="0"/>
              <a:t>, HNO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H – O          </a:t>
            </a:r>
            <a:r>
              <a:rPr lang="en-US" dirty="0" err="1" smtClean="0"/>
              <a:t>O</a:t>
            </a:r>
            <a:r>
              <a:rPr lang="en-US" dirty="0" smtClean="0"/>
              <a:t>                          H – 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S                                 H – O      P  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   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H – O          </a:t>
            </a:r>
            <a:r>
              <a:rPr lang="en-US" dirty="0" err="1" smtClean="0"/>
              <a:t>O</a:t>
            </a:r>
            <a:r>
              <a:rPr lang="en-US" dirty="0" smtClean="0"/>
              <a:t>                  </a:t>
            </a:r>
            <a:r>
              <a:rPr lang="ru-RU" dirty="0" smtClean="0"/>
              <a:t> </a:t>
            </a:r>
            <a:r>
              <a:rPr lang="en-US" dirty="0" smtClean="0"/>
              <a:t>       H – O</a:t>
            </a: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72200" y="364502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28184" y="3140968"/>
            <a:ext cx="432048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372200" y="3861048"/>
            <a:ext cx="360040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63688" y="3212976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763688" y="3861048"/>
            <a:ext cx="288032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2339752" y="3212976"/>
            <a:ext cx="216024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339752" y="3861048"/>
            <a:ext cx="288032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267744" y="3933056"/>
            <a:ext cx="288032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2411760" y="3284984"/>
            <a:ext cx="216024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092280" y="3645024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092280" y="3789040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ОСНОВАНИЙ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 РАСТВОРИМОСТИ В ВОДЕ</a:t>
            </a:r>
          </a:p>
          <a:p>
            <a:pPr>
              <a:buNone/>
            </a:pPr>
            <a:r>
              <a:rPr lang="ru-RU" dirty="0" smtClean="0"/>
              <a:t>(РАСТВОРИМЫЕ  И НЕРАСТВОРИМЫЕ)</a:t>
            </a:r>
          </a:p>
          <a:p>
            <a:r>
              <a:rPr lang="ru-RU" i="1" dirty="0" smtClean="0"/>
              <a:t>ПО ЧИСЛУ ГРУПП   ОН (ПО КИСЛОТНОСТИ)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(ОДНОКИСЛОТНЫЕ: </a:t>
            </a:r>
            <a:r>
              <a:rPr lang="en-US" dirty="0" err="1" smtClean="0"/>
              <a:t>NaOH</a:t>
            </a:r>
            <a:r>
              <a:rPr lang="en-US" dirty="0" smtClean="0"/>
              <a:t>, KOH, </a:t>
            </a:r>
            <a:r>
              <a:rPr lang="en-US" dirty="0" err="1" smtClean="0"/>
              <a:t>CuOH</a:t>
            </a:r>
            <a:r>
              <a:rPr lang="ru-RU" dirty="0" smtClean="0"/>
              <a:t>,</a:t>
            </a:r>
            <a:r>
              <a:rPr lang="en-US" dirty="0" smtClean="0"/>
              <a:t> NH</a:t>
            </a:r>
            <a:r>
              <a:rPr lang="en-US" baseline="-25000" dirty="0" smtClean="0"/>
              <a:t>3</a:t>
            </a:r>
            <a:r>
              <a:rPr lang="ru-RU" dirty="0" smtClean="0"/>
              <a:t> ДВУХКИСЛОТНЫЕ: </a:t>
            </a:r>
            <a:r>
              <a:rPr lang="en-US" dirty="0" smtClean="0"/>
              <a:t>Ca(OH)</a:t>
            </a:r>
            <a:r>
              <a:rPr lang="en-US" baseline="-25000" dirty="0" smtClean="0"/>
              <a:t>2</a:t>
            </a:r>
            <a:r>
              <a:rPr lang="ru-RU" dirty="0" smtClean="0"/>
              <a:t>,</a:t>
            </a:r>
            <a:r>
              <a:rPr lang="en-US" dirty="0" smtClean="0"/>
              <a:t> Cu(OH)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ru-RU" dirty="0" smtClean="0"/>
              <a:t> ТРЁХКИСЛОТНЫЕ: </a:t>
            </a:r>
            <a:r>
              <a:rPr lang="en-US" dirty="0" smtClean="0"/>
              <a:t>La(OH)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 err="1" smtClean="0"/>
              <a:t>Tl</a:t>
            </a:r>
            <a:r>
              <a:rPr lang="en-US" dirty="0" smtClean="0"/>
              <a:t>(OH)</a:t>
            </a:r>
            <a:r>
              <a:rPr lang="en-US" baseline="-25000" dirty="0" smtClean="0"/>
              <a:t>3</a:t>
            </a:r>
            <a:r>
              <a:rPr lang="ru-RU" dirty="0" smtClean="0"/>
              <a:t>)</a:t>
            </a:r>
          </a:p>
          <a:p>
            <a:r>
              <a:rPr lang="ru-RU" i="1" dirty="0" smtClean="0"/>
              <a:t>ПО СТЕПЕНИ ДИССОЦИАЦИИ </a:t>
            </a:r>
          </a:p>
          <a:p>
            <a:pPr>
              <a:buNone/>
            </a:pPr>
            <a:r>
              <a:rPr lang="ru-RU" dirty="0" smtClean="0"/>
              <a:t>(СИЛЬНЫЕ - ЩЁЛОЧИ, СЛАБЫЕ – Н</a:t>
            </a:r>
            <a:r>
              <a:rPr lang="en-US" dirty="0" smtClean="0"/>
              <a:t>.</a:t>
            </a:r>
            <a:r>
              <a:rPr lang="ru-RU" dirty="0" smtClean="0"/>
              <a:t>ОСНОВАНИЯ,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*H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н по химии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Фон по химии</Template>
  <TotalTime>113</TotalTime>
  <Words>210</Words>
  <Application>Microsoft Office PowerPoint</Application>
  <PresentationFormat>Экран (4:3)</PresentationFormat>
  <Paragraphs>45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Фон по химии</vt:lpstr>
      <vt:lpstr>Тема Office</vt:lpstr>
      <vt:lpstr>ОСНОВАНИЯ в формате ЕГЭ</vt:lpstr>
      <vt:lpstr>ГИДРОКСИДЫ</vt:lpstr>
      <vt:lpstr>Классификация гидроксидов</vt:lpstr>
      <vt:lpstr>ОСНОВАНИЯ</vt:lpstr>
      <vt:lpstr>АМФОТЕРНЫЕ ГИДРОКСИДЫ</vt:lpstr>
      <vt:lpstr>КИСЛОРОДСОДЕРЖАЩИЕ КИСЛОТЫ</vt:lpstr>
      <vt:lpstr>КЛАССИФИКАЦИЯ ОСНОВАНИЙ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ГИДРОКСИДЫ</dc:title>
  <dc:creator>GeForce</dc:creator>
  <cp:lastModifiedBy>197-48</cp:lastModifiedBy>
  <cp:revision>26</cp:revision>
  <dcterms:created xsi:type="dcterms:W3CDTF">2024-10-27T10:52:40Z</dcterms:created>
  <dcterms:modified xsi:type="dcterms:W3CDTF">2024-10-29T02:47:27Z</dcterms:modified>
</cp:coreProperties>
</file>