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9" r:id="rId3"/>
    <p:sldId id="257" r:id="rId4"/>
    <p:sldId id="258" r:id="rId5"/>
    <p:sldId id="260" r:id="rId6"/>
    <p:sldId id="262" r:id="rId7"/>
    <p:sldId id="261" r:id="rId8"/>
    <p:sldId id="266" r:id="rId9"/>
    <p:sldId id="263" r:id="rId10"/>
    <p:sldId id="264" r:id="rId11"/>
    <p:sldId id="265" r:id="rId12"/>
  </p:sldIdLst>
  <p:sldSz cx="12192000" cy="6858000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97" d="100"/>
          <a:sy n="97" d="100"/>
        </p:scale>
        <p:origin x="552" y="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9E9EED-4B10-4959-916C-065C19C46186}" type="datetimeFigureOut">
              <a:rPr lang="ru-RU" smtClean="0"/>
              <a:t>10.02.2025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66C7632-1FC3-49B5-898E-24B53EBF8AD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24600060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9E9EED-4B10-4959-916C-065C19C46186}" type="datetimeFigureOut">
              <a:rPr lang="ru-RU" smtClean="0"/>
              <a:t>10.02.2025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66C7632-1FC3-49B5-898E-24B53EBF8AD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9237998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9E9EED-4B10-4959-916C-065C19C46186}" type="datetimeFigureOut">
              <a:rPr lang="ru-RU" smtClean="0"/>
              <a:t>10.02.2025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66C7632-1FC3-49B5-898E-24B53EBF8AD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67478377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9E9EED-4B10-4959-916C-065C19C46186}" type="datetimeFigureOut">
              <a:rPr lang="ru-RU" smtClean="0"/>
              <a:t>10.02.2025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66C7632-1FC3-49B5-898E-24B53EBF8AD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11244096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Объект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9E9EED-4B10-4959-916C-065C19C46186}" type="datetimeFigureOut">
              <a:rPr lang="ru-RU" smtClean="0"/>
              <a:t>10.02.2025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66C7632-1FC3-49B5-898E-24B53EBF8AD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94937612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9E9EED-4B10-4959-916C-065C19C46186}" type="datetimeFigureOut">
              <a:rPr lang="ru-RU" smtClean="0"/>
              <a:t>10.02.2025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66C7632-1FC3-49B5-898E-24B53EBF8AD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57232019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9E9EED-4B10-4959-916C-065C19C46186}" type="datetimeFigureOut">
              <a:rPr lang="ru-RU" smtClean="0"/>
              <a:t>10.02.2025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66C7632-1FC3-49B5-898E-24B53EBF8AD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14464175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9E9EED-4B10-4959-916C-065C19C46186}" type="datetimeFigureOut">
              <a:rPr lang="ru-RU" smtClean="0"/>
              <a:t>10.02.2025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66C7632-1FC3-49B5-898E-24B53EBF8AD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51552214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9E9EED-4B10-4959-916C-065C19C46186}" type="datetimeFigureOut">
              <a:rPr lang="ru-RU" smtClean="0"/>
              <a:t>10.02.2025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66C7632-1FC3-49B5-898E-24B53EBF8AD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45038812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9E9EED-4B10-4959-916C-065C19C46186}" type="datetimeFigureOut">
              <a:rPr lang="ru-RU" smtClean="0"/>
              <a:t>10.02.2025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66C7632-1FC3-49B5-898E-24B53EBF8AD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06767756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9E9EED-4B10-4959-916C-065C19C46186}" type="datetimeFigureOut">
              <a:rPr lang="ru-RU" smtClean="0"/>
              <a:t>10.02.2025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66C7632-1FC3-49B5-898E-24B53EBF8AD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13549101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C9E9EED-4B10-4959-916C-065C19C46186}" type="datetimeFigureOut">
              <a:rPr lang="ru-RU" smtClean="0"/>
              <a:t>10.02.2025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66C7632-1FC3-49B5-898E-24B53EBF8AD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54610046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image" Target="../media/image3.jpg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g"/><Relationship Id="rId2" Type="http://schemas.openxmlformats.org/officeDocument/2006/relationships/image" Target="../media/image12.gif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870439" y="304678"/>
            <a:ext cx="10465777" cy="4777275"/>
          </a:xfrm>
        </p:spPr>
        <p:txBody>
          <a:bodyPr>
            <a:noAutofit/>
          </a:bodyPr>
          <a:lstStyle/>
          <a:p>
            <a:pPr algn="just"/>
            <a:r>
              <a:rPr lang="ru-RU" sz="6600" b="1" dirty="0">
                <a:solidFill>
                  <a:schemeClr val="accent5">
                    <a:lumMod val="50000"/>
                  </a:schemeClr>
                </a:solidFill>
              </a:rPr>
              <a:t>Воспитательный потенциал урока</a:t>
            </a:r>
            <a:r>
              <a:rPr lang="ru-RU" sz="6600" dirty="0">
                <a:solidFill>
                  <a:schemeClr val="accent5">
                    <a:lumMod val="50000"/>
                  </a:schemeClr>
                </a:solidFill>
              </a:rPr>
              <a:t> — это совокупность имеющихся возможностей для воспитания учащихся.</a:t>
            </a:r>
          </a:p>
        </p:txBody>
      </p:sp>
    </p:spTree>
    <p:extLst>
      <p:ext uri="{BB962C8B-B14F-4D97-AF65-F5344CB8AC3E}">
        <p14:creationId xmlns:p14="http://schemas.microsoft.com/office/powerpoint/2010/main" val="82622553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b="1" dirty="0" smtClean="0">
                <a:solidFill>
                  <a:schemeClr val="accent5">
                    <a:lumMod val="50000"/>
                  </a:schemeClr>
                </a:solidFill>
              </a:rPr>
              <a:t>Современный национальный воспитательный идеал определяется: </a:t>
            </a:r>
            <a:endParaRPr lang="ru-RU" b="1" dirty="0">
              <a:solidFill>
                <a:schemeClr val="accent5">
                  <a:lumMod val="50000"/>
                </a:schemeClr>
              </a:solidFill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ru-RU" dirty="0" smtClean="0">
                <a:solidFill>
                  <a:schemeClr val="accent5">
                    <a:lumMod val="50000"/>
                  </a:schemeClr>
                </a:solidFill>
              </a:rPr>
              <a:t>в соответствии с </a:t>
            </a:r>
            <a:r>
              <a:rPr lang="ru-RU" u="sng" dirty="0" smtClean="0">
                <a:solidFill>
                  <a:schemeClr val="accent5">
                    <a:lumMod val="50000"/>
                  </a:schemeClr>
                </a:solidFill>
              </a:rPr>
              <a:t>национальным приоритетом</a:t>
            </a:r>
            <a:r>
              <a:rPr lang="ru-RU" dirty="0" smtClean="0">
                <a:solidFill>
                  <a:schemeClr val="accent5">
                    <a:lumMod val="50000"/>
                  </a:schemeClr>
                </a:solidFill>
              </a:rPr>
              <a:t>;</a:t>
            </a:r>
          </a:p>
          <a:p>
            <a:r>
              <a:rPr lang="ru-RU" dirty="0" smtClean="0">
                <a:solidFill>
                  <a:schemeClr val="accent5">
                    <a:lumMod val="50000"/>
                  </a:schemeClr>
                </a:solidFill>
              </a:rPr>
              <a:t>исходя из необходимости сохранения преемственности по отношению к национальным воспитательным идеалам прошлых исторических эпох;</a:t>
            </a:r>
          </a:p>
          <a:p>
            <a:r>
              <a:rPr lang="ru-RU" dirty="0" smtClean="0">
                <a:solidFill>
                  <a:schemeClr val="accent5">
                    <a:lumMod val="50000"/>
                  </a:schemeClr>
                </a:solidFill>
              </a:rPr>
              <a:t>согласно Конституции Российской Федерации; </a:t>
            </a:r>
          </a:p>
          <a:p>
            <a:r>
              <a:rPr lang="ru-RU" dirty="0" smtClean="0">
                <a:solidFill>
                  <a:schemeClr val="accent5">
                    <a:lumMod val="50000"/>
                  </a:schemeClr>
                </a:solidFill>
              </a:rPr>
              <a:t>согласно Закону Российской Федерации «Об образовании» в части общих требований к содержанию образования (ст. 14) и задачам основных образовательных программ (ст. 9, п. 6). </a:t>
            </a:r>
            <a:endParaRPr lang="ru-RU" dirty="0">
              <a:solidFill>
                <a:schemeClr val="accent5">
                  <a:lumMod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886376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just"/>
            <a:r>
              <a:rPr lang="ru-RU" b="1" dirty="0" smtClean="0">
                <a:solidFill>
                  <a:schemeClr val="accent5">
                    <a:lumMod val="50000"/>
                  </a:schemeClr>
                </a:solidFill>
              </a:rPr>
              <a:t>Реализация воспитательного потенциала урока зависит от следующих факторов</a:t>
            </a:r>
            <a:r>
              <a:rPr lang="ru-RU" dirty="0" smtClean="0">
                <a:solidFill>
                  <a:schemeClr val="accent5">
                    <a:lumMod val="50000"/>
                  </a:schemeClr>
                </a:solidFill>
              </a:rPr>
              <a:t>: </a:t>
            </a:r>
            <a:endParaRPr lang="ru-RU" dirty="0">
              <a:solidFill>
                <a:schemeClr val="accent5">
                  <a:lumMod val="50000"/>
                </a:schemeClr>
              </a:solidFill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ru-RU" sz="4000" dirty="0" smtClean="0">
                <a:solidFill>
                  <a:schemeClr val="accent5">
                    <a:lumMod val="50000"/>
                  </a:schemeClr>
                </a:solidFill>
              </a:rPr>
              <a:t>отбор </a:t>
            </a:r>
            <a:r>
              <a:rPr lang="ru-RU" sz="4000" dirty="0">
                <a:solidFill>
                  <a:schemeClr val="accent5">
                    <a:lumMod val="50000"/>
                  </a:schemeClr>
                </a:solidFill>
              </a:rPr>
              <a:t>содержания учебного материала; </a:t>
            </a:r>
            <a:endParaRPr lang="ru-RU" sz="4000" dirty="0" smtClean="0">
              <a:solidFill>
                <a:schemeClr val="accent5">
                  <a:lumMod val="50000"/>
                </a:schemeClr>
              </a:solidFill>
            </a:endParaRPr>
          </a:p>
          <a:p>
            <a:pPr algn="just"/>
            <a:r>
              <a:rPr lang="ru-RU" sz="4000" dirty="0" smtClean="0">
                <a:solidFill>
                  <a:schemeClr val="accent5">
                    <a:lumMod val="50000"/>
                  </a:schemeClr>
                </a:solidFill>
              </a:rPr>
              <a:t>профессионализм </a:t>
            </a:r>
            <a:r>
              <a:rPr lang="ru-RU" sz="4000" dirty="0">
                <a:solidFill>
                  <a:schemeClr val="accent5">
                    <a:lumMod val="50000"/>
                  </a:schemeClr>
                </a:solidFill>
              </a:rPr>
              <a:t>учителя, его методическая </a:t>
            </a:r>
            <a:r>
              <a:rPr lang="ru-RU" sz="4000" dirty="0" smtClean="0">
                <a:solidFill>
                  <a:schemeClr val="accent5">
                    <a:lumMod val="50000"/>
                  </a:schemeClr>
                </a:solidFill>
              </a:rPr>
              <a:t>грамотность;</a:t>
            </a:r>
          </a:p>
          <a:p>
            <a:r>
              <a:rPr lang="ru-RU" sz="4000" dirty="0" smtClean="0">
                <a:solidFill>
                  <a:schemeClr val="accent5">
                    <a:lumMod val="50000"/>
                  </a:schemeClr>
                </a:solidFill>
              </a:rPr>
              <a:t>умение </a:t>
            </a:r>
            <a:r>
              <a:rPr lang="ru-RU" sz="4000" dirty="0">
                <a:solidFill>
                  <a:schemeClr val="accent5">
                    <a:lumMod val="50000"/>
                  </a:schemeClr>
                </a:solidFill>
              </a:rPr>
              <a:t>определять образовательные и воспитательные </a:t>
            </a:r>
            <a:r>
              <a:rPr lang="ru-RU" sz="4000" dirty="0" smtClean="0">
                <a:solidFill>
                  <a:schemeClr val="accent5">
                    <a:lumMod val="50000"/>
                  </a:schemeClr>
                </a:solidFill>
              </a:rPr>
              <a:t>возможности.</a:t>
            </a:r>
            <a:endParaRPr lang="ru-RU" sz="4000" dirty="0">
              <a:solidFill>
                <a:schemeClr val="accent5">
                  <a:lumMod val="50000"/>
                </a:schemeClr>
              </a:solidFill>
            </a:endParaRPr>
          </a:p>
          <a:p>
            <a:endParaRPr lang="ru-RU" dirty="0">
              <a:solidFill>
                <a:schemeClr val="accent5">
                  <a:lumMod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4580198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mph" presetSubtype="0" fill="hold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4000"/>
                                  </p:iterate>
                                  <p:childTnLst>
                                    <p:set>
                                      <p:cBhvr override="childStyle">
                                        <p:cTn id="6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style.textDecorationUnderline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Прямоугольник 3"/>
          <p:cNvSpPr/>
          <p:nvPr/>
        </p:nvSpPr>
        <p:spPr>
          <a:xfrm>
            <a:off x="9198203" y="4753273"/>
            <a:ext cx="1782860" cy="76944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sz="4400" dirty="0" smtClean="0">
                <a:solidFill>
                  <a:srgbClr val="00B0F0"/>
                </a:solidFill>
                <a:latin typeface="Bahnschrift SemiBold" panose="020B0502040204020203" pitchFamily="34" charset="0"/>
              </a:rPr>
              <a:t>нация</a:t>
            </a:r>
            <a:endParaRPr lang="ru-RU" sz="4400" dirty="0">
              <a:solidFill>
                <a:srgbClr val="00B0F0"/>
              </a:solidFill>
              <a:latin typeface="Bahnschrift SemiBold" panose="020B0502040204020203" pitchFamily="34" charset="0"/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3132991" y="3665881"/>
            <a:ext cx="8986756" cy="92333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sz="5400" dirty="0" smtClean="0">
                <a:solidFill>
                  <a:schemeClr val="accent4">
                    <a:lumMod val="60000"/>
                    <a:lumOff val="40000"/>
                  </a:schemeClr>
                </a:solidFill>
                <a:latin typeface="Bahnschrift SemiBold" panose="020B0502040204020203" pitchFamily="34" charset="0"/>
              </a:rPr>
              <a:t>национальное государство</a:t>
            </a:r>
            <a:endParaRPr lang="ru-RU" sz="5400" dirty="0">
              <a:solidFill>
                <a:schemeClr val="accent4">
                  <a:lumMod val="60000"/>
                  <a:lumOff val="40000"/>
                </a:schemeClr>
              </a:solidFill>
              <a:latin typeface="Bahnschrift SemiBold" panose="020B0502040204020203" pitchFamily="34" charset="0"/>
            </a:endParaRPr>
          </a:p>
        </p:txBody>
      </p:sp>
      <p:sp>
        <p:nvSpPr>
          <p:cNvPr id="6" name="Прямоугольник 5"/>
          <p:cNvSpPr/>
          <p:nvPr/>
        </p:nvSpPr>
        <p:spPr>
          <a:xfrm>
            <a:off x="456287" y="2708619"/>
            <a:ext cx="10870283" cy="76944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sz="4400" dirty="0" smtClean="0">
                <a:solidFill>
                  <a:srgbClr val="FF0000"/>
                </a:solidFill>
                <a:latin typeface="+mj-lt"/>
              </a:rPr>
              <a:t>национальное самосознание (идентичность)</a:t>
            </a:r>
            <a:endParaRPr lang="ru-RU" sz="4400" dirty="0">
              <a:solidFill>
                <a:srgbClr val="FF0000"/>
              </a:solidFill>
              <a:latin typeface="+mj-lt"/>
            </a:endParaRPr>
          </a:p>
        </p:txBody>
      </p:sp>
      <p:sp>
        <p:nvSpPr>
          <p:cNvPr id="7" name="Прямоугольник 6"/>
          <p:cNvSpPr/>
          <p:nvPr/>
        </p:nvSpPr>
        <p:spPr>
          <a:xfrm>
            <a:off x="721092" y="1431865"/>
            <a:ext cx="11242308" cy="76944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sz="4400" b="1" dirty="0" smtClean="0">
                <a:solidFill>
                  <a:schemeClr val="accent2">
                    <a:lumMod val="75000"/>
                  </a:schemeClr>
                </a:solidFill>
              </a:rPr>
              <a:t>формирование национальной идентичности</a:t>
            </a:r>
            <a:endParaRPr lang="ru-RU" sz="4400" b="1" dirty="0">
              <a:solidFill>
                <a:schemeClr val="accent2">
                  <a:lumMod val="75000"/>
                </a:schemeClr>
              </a:solidFill>
            </a:endParaRPr>
          </a:p>
        </p:txBody>
      </p:sp>
      <p:sp>
        <p:nvSpPr>
          <p:cNvPr id="8" name="Прямоугольник 7"/>
          <p:cNvSpPr/>
          <p:nvPr/>
        </p:nvSpPr>
        <p:spPr>
          <a:xfrm>
            <a:off x="631845" y="4908325"/>
            <a:ext cx="5424883" cy="120032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sz="7200" dirty="0" smtClean="0">
                <a:solidFill>
                  <a:srgbClr val="00B050"/>
                </a:solidFill>
                <a:latin typeface="Comic Sans MS" panose="030F0702030302020204" pitchFamily="66" charset="0"/>
              </a:rPr>
              <a:t>патриотизм</a:t>
            </a:r>
            <a:endParaRPr lang="ru-RU" sz="7200" dirty="0">
              <a:solidFill>
                <a:srgbClr val="00B050"/>
              </a:solidFill>
              <a:latin typeface="Comic Sans MS" panose="030F0702030302020204" pitchFamily="66" charset="0"/>
            </a:endParaRPr>
          </a:p>
        </p:txBody>
      </p:sp>
      <p:sp>
        <p:nvSpPr>
          <p:cNvPr id="9" name="Прямоугольник 8"/>
          <p:cNvSpPr/>
          <p:nvPr/>
        </p:nvSpPr>
        <p:spPr>
          <a:xfrm>
            <a:off x="368343" y="363234"/>
            <a:ext cx="7954678" cy="1015663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sz="6000" b="1" dirty="0" smtClean="0">
                <a:solidFill>
                  <a:schemeClr val="accent1">
                    <a:lumMod val="75000"/>
                  </a:schemeClr>
                </a:solidFill>
              </a:rPr>
              <a:t>гражданское общество</a:t>
            </a:r>
            <a:endParaRPr lang="ru-RU" sz="6000" b="1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2" name="Прямоугольник 1"/>
          <p:cNvSpPr/>
          <p:nvPr/>
        </p:nvSpPr>
        <p:spPr>
          <a:xfrm>
            <a:off x="631845" y="3312449"/>
            <a:ext cx="7427674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sz="4000" dirty="0">
                <a:solidFill>
                  <a:srgbClr val="92D050"/>
                </a:solidFill>
              </a:rPr>
              <a:t>многообразие культур и народов</a:t>
            </a:r>
          </a:p>
        </p:txBody>
      </p:sp>
      <p:sp>
        <p:nvSpPr>
          <p:cNvPr id="3" name="Прямоугольник 2"/>
          <p:cNvSpPr/>
          <p:nvPr/>
        </p:nvSpPr>
        <p:spPr>
          <a:xfrm>
            <a:off x="2378831" y="4498196"/>
            <a:ext cx="7025193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sz="4000" dirty="0">
                <a:solidFill>
                  <a:srgbClr val="00B050"/>
                </a:solidFill>
              </a:rPr>
              <a:t>межэтнический мир и согласие</a:t>
            </a:r>
          </a:p>
        </p:txBody>
      </p:sp>
      <p:sp>
        <p:nvSpPr>
          <p:cNvPr id="10" name="Прямоугольник 9"/>
          <p:cNvSpPr/>
          <p:nvPr/>
        </p:nvSpPr>
        <p:spPr>
          <a:xfrm>
            <a:off x="6505758" y="5493010"/>
            <a:ext cx="3270447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sz="4000" dirty="0" smtClean="0">
                <a:solidFill>
                  <a:srgbClr val="FFC000"/>
                </a:solidFill>
              </a:rPr>
              <a:t>социализация</a:t>
            </a:r>
            <a:endParaRPr lang="ru-RU" sz="4000" dirty="0">
              <a:solidFill>
                <a:srgbClr val="FFC000"/>
              </a:solidFill>
            </a:endParaRPr>
          </a:p>
        </p:txBody>
      </p:sp>
      <p:sp>
        <p:nvSpPr>
          <p:cNvPr id="11" name="Прямоугольник 10"/>
          <p:cNvSpPr/>
          <p:nvPr/>
        </p:nvSpPr>
        <p:spPr>
          <a:xfrm>
            <a:off x="3357550" y="6015284"/>
            <a:ext cx="2169184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sz="4000" dirty="0" smtClean="0">
                <a:solidFill>
                  <a:srgbClr val="FF0000"/>
                </a:solidFill>
              </a:rPr>
              <a:t>развитие</a:t>
            </a:r>
            <a:endParaRPr lang="ru-RU" sz="4000" dirty="0">
              <a:solidFill>
                <a:srgbClr val="FF0000"/>
              </a:solidFill>
            </a:endParaRPr>
          </a:p>
        </p:txBody>
      </p:sp>
      <p:sp>
        <p:nvSpPr>
          <p:cNvPr id="12" name="Прямоугольник 11"/>
          <p:cNvSpPr/>
          <p:nvPr/>
        </p:nvSpPr>
        <p:spPr>
          <a:xfrm>
            <a:off x="8849751" y="549992"/>
            <a:ext cx="2712602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sz="4000" dirty="0">
                <a:solidFill>
                  <a:srgbClr val="7030A0"/>
                </a:solidFill>
              </a:rPr>
              <a:t>воспитание</a:t>
            </a:r>
          </a:p>
        </p:txBody>
      </p:sp>
      <p:sp>
        <p:nvSpPr>
          <p:cNvPr id="13" name="Прямоугольник 12"/>
          <p:cNvSpPr/>
          <p:nvPr/>
        </p:nvSpPr>
        <p:spPr>
          <a:xfrm>
            <a:off x="2174270" y="2201306"/>
            <a:ext cx="9388083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sz="4000" dirty="0">
                <a:solidFill>
                  <a:srgbClr val="7030A0"/>
                </a:solidFill>
              </a:rPr>
              <a:t>духовно-нравственное развитие личности</a:t>
            </a:r>
          </a:p>
        </p:txBody>
      </p:sp>
    </p:spTree>
    <p:extLst>
      <p:ext uri="{BB962C8B-B14F-4D97-AF65-F5344CB8AC3E}">
        <p14:creationId xmlns:p14="http://schemas.microsoft.com/office/powerpoint/2010/main" val="364134685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/>
          <p:cNvPicPr>
            <a:picLocks noChangeAspect="1"/>
          </p:cNvPicPr>
          <p:nvPr/>
        </p:nvPicPr>
        <p:blipFill rotWithShape="1">
          <a:blip r:embed="rId2"/>
          <a:srcRect l="8502" t="10614" r="6318" b="9464"/>
          <a:stretch/>
        </p:blipFill>
        <p:spPr>
          <a:xfrm>
            <a:off x="2563339" y="548137"/>
            <a:ext cx="4609337" cy="2432706"/>
          </a:xfrm>
          <a:prstGeom prst="rect">
            <a:avLst/>
          </a:prstGeom>
        </p:spPr>
      </p:pic>
      <p:pic>
        <p:nvPicPr>
          <p:cNvPr id="5" name="Рисунок 4"/>
          <p:cNvPicPr>
            <a:picLocks noChangeAspect="1"/>
          </p:cNvPicPr>
          <p:nvPr/>
        </p:nvPicPr>
        <p:blipFill rotWithShape="1">
          <a:blip r:embed="rId3"/>
          <a:srcRect l="29510" t="25208" r="37353" b="38627"/>
          <a:stretch/>
        </p:blipFill>
        <p:spPr>
          <a:xfrm>
            <a:off x="7282960" y="3714802"/>
            <a:ext cx="4814277" cy="2955510"/>
          </a:xfrm>
          <a:prstGeom prst="rect">
            <a:avLst/>
          </a:prstGeom>
        </p:spPr>
      </p:pic>
      <p:pic>
        <p:nvPicPr>
          <p:cNvPr id="6" name="Рисунок 5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77406" y="3815862"/>
            <a:ext cx="4595270" cy="2739222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282960" y="410475"/>
            <a:ext cx="4814277" cy="2708031"/>
          </a:xfrm>
          <a:prstGeom prst="rect">
            <a:avLst/>
          </a:prstGeom>
        </p:spPr>
      </p:pic>
      <p:pic>
        <p:nvPicPr>
          <p:cNvPr id="2" name="Рисунок 1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30054" y="1304753"/>
            <a:ext cx="2323001" cy="33521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922475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/>
          <p:cNvPicPr>
            <a:picLocks noChangeAspect="1"/>
          </p:cNvPicPr>
          <p:nvPr/>
        </p:nvPicPr>
        <p:blipFill rotWithShape="1">
          <a:blip r:embed="rId2"/>
          <a:srcRect l="21912" t="15533" r="6961" b="13181"/>
          <a:stretch/>
        </p:blipFill>
        <p:spPr>
          <a:xfrm>
            <a:off x="143435" y="0"/>
            <a:ext cx="11967882" cy="67468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6384263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5697" y="1485534"/>
            <a:ext cx="2491644" cy="3614005"/>
          </a:xfrm>
          <a:prstGeom prst="rect">
            <a:avLst/>
          </a:prstGeom>
        </p:spPr>
      </p:pic>
      <p:pic>
        <p:nvPicPr>
          <p:cNvPr id="5" name="Рисунок 4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2374" b="2573"/>
          <a:stretch/>
        </p:blipFill>
        <p:spPr>
          <a:xfrm>
            <a:off x="2813539" y="654742"/>
            <a:ext cx="9378461" cy="52755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53227972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Прямоугольник 2"/>
          <p:cNvSpPr/>
          <p:nvPr/>
        </p:nvSpPr>
        <p:spPr>
          <a:xfrm>
            <a:off x="524606" y="648344"/>
            <a:ext cx="9604131" cy="181588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2800" dirty="0"/>
              <a:t>What have we've done to the world? Look what we've done</a:t>
            </a:r>
          </a:p>
          <a:p>
            <a:pPr algn="just"/>
            <a:r>
              <a:rPr lang="en-US" sz="2800" dirty="0"/>
              <a:t>What about all the peace that you pledge your only son?</a:t>
            </a:r>
          </a:p>
          <a:p>
            <a:pPr algn="just"/>
            <a:r>
              <a:rPr lang="en-US" sz="2800" dirty="0"/>
              <a:t>What about flowering fields? Is there a time?</a:t>
            </a:r>
          </a:p>
          <a:p>
            <a:pPr algn="just"/>
            <a:r>
              <a:rPr lang="en-US" sz="2800" dirty="0"/>
              <a:t>What about all the dreams that you said was yours and mine?</a:t>
            </a:r>
            <a:endParaRPr lang="ru-RU" sz="2800" dirty="0"/>
          </a:p>
        </p:txBody>
      </p:sp>
      <p:pic>
        <p:nvPicPr>
          <p:cNvPr id="5" name="Рисунок 4"/>
          <p:cNvPicPr>
            <a:picLocks noChangeAspect="1"/>
          </p:cNvPicPr>
          <p:nvPr/>
        </p:nvPicPr>
        <p:blipFill rotWithShape="1">
          <a:blip r:embed="rId2"/>
          <a:srcRect l="12794" t="26841" r="40809" b="38126"/>
          <a:stretch/>
        </p:blipFill>
        <p:spPr>
          <a:xfrm>
            <a:off x="2701823" y="2871670"/>
            <a:ext cx="9385532" cy="39863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5152947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 rotWithShape="1">
          <a:blip r:embed="rId2"/>
          <a:srcRect l="3258" t="4704" r="2119" b="10488"/>
          <a:stretch/>
        </p:blipFill>
        <p:spPr>
          <a:xfrm>
            <a:off x="694592" y="536331"/>
            <a:ext cx="10603523" cy="53457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0788856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 rotWithShape="1">
          <a:blip r:embed="rId2"/>
          <a:srcRect l="2960" t="7822" r="1942" b="11604"/>
          <a:stretch/>
        </p:blipFill>
        <p:spPr>
          <a:xfrm>
            <a:off x="114300" y="553914"/>
            <a:ext cx="11823094" cy="56182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42882645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Овал 5"/>
          <p:cNvSpPr/>
          <p:nvPr/>
        </p:nvSpPr>
        <p:spPr>
          <a:xfrm>
            <a:off x="2758076" y="3568995"/>
            <a:ext cx="3396996" cy="3216042"/>
          </a:xfrm>
          <a:prstGeom prst="ellipse">
            <a:avLst/>
          </a:prstGeom>
          <a:solidFill>
            <a:schemeClr val="accent4">
              <a:lumMod val="40000"/>
              <a:lumOff val="60000"/>
            </a:schemeClr>
          </a:solidFill>
          <a:ln>
            <a:solidFill>
              <a:schemeClr val="accent4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" name="Овал 2"/>
          <p:cNvSpPr/>
          <p:nvPr/>
        </p:nvSpPr>
        <p:spPr>
          <a:xfrm>
            <a:off x="3418254" y="2698370"/>
            <a:ext cx="1670538" cy="1582615"/>
          </a:xfrm>
          <a:prstGeom prst="ellipse">
            <a:avLst/>
          </a:prstGeom>
          <a:solidFill>
            <a:schemeClr val="accent6">
              <a:lumMod val="40000"/>
              <a:lumOff val="60000"/>
            </a:schemeClr>
          </a:solidFill>
          <a:ln>
            <a:solidFill>
              <a:schemeClr val="accent6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4" name="TextBox 3"/>
          <p:cNvSpPr txBox="1"/>
          <p:nvPr/>
        </p:nvSpPr>
        <p:spPr>
          <a:xfrm>
            <a:off x="4165600" y="4951393"/>
            <a:ext cx="8343900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400" b="1" dirty="0" smtClean="0">
                <a:solidFill>
                  <a:srgbClr val="002060"/>
                </a:solidFill>
              </a:rPr>
              <a:t>Яна Владимировна </a:t>
            </a:r>
            <a:r>
              <a:rPr lang="ru-RU" sz="4400" b="1" dirty="0" err="1" smtClean="0">
                <a:solidFill>
                  <a:srgbClr val="002060"/>
                </a:solidFill>
              </a:rPr>
              <a:t>Монич</a:t>
            </a:r>
            <a:r>
              <a:rPr lang="ru-RU" sz="4400" b="1" dirty="0" smtClean="0">
                <a:solidFill>
                  <a:srgbClr val="002060"/>
                </a:solidFill>
              </a:rPr>
              <a:t> </a:t>
            </a:r>
          </a:p>
          <a:p>
            <a:pPr algn="ctr"/>
            <a:r>
              <a:rPr lang="ru-RU" sz="3200" dirty="0" smtClean="0">
                <a:solidFill>
                  <a:srgbClr val="002060"/>
                </a:solidFill>
              </a:rPr>
              <a:t>МБОУ «СОШ №89»</a:t>
            </a:r>
          </a:p>
          <a:p>
            <a:pPr algn="ctr"/>
            <a:r>
              <a:rPr lang="ru-RU" sz="3200" dirty="0" smtClean="0">
                <a:solidFill>
                  <a:srgbClr val="002060"/>
                </a:solidFill>
              </a:rPr>
              <a:t>учитель английского языка</a:t>
            </a:r>
            <a:endParaRPr lang="ru-RU" sz="3200" dirty="0">
              <a:solidFill>
                <a:srgbClr val="002060"/>
              </a:solidFill>
            </a:endParaRPr>
          </a:p>
        </p:txBody>
      </p:sp>
      <p:pic>
        <p:nvPicPr>
          <p:cNvPr id="20" name="Рисунок 19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68958" y="265342"/>
            <a:ext cx="4806950" cy="4806950"/>
          </a:xfrm>
          <a:prstGeom prst="rect">
            <a:avLst/>
          </a:prstGeom>
        </p:spPr>
      </p:pic>
      <p:sp>
        <p:nvSpPr>
          <p:cNvPr id="2" name="Прямоугольник 1"/>
          <p:cNvSpPr/>
          <p:nvPr/>
        </p:nvSpPr>
        <p:spPr>
          <a:xfrm>
            <a:off x="61546" y="51679"/>
            <a:ext cx="1661746" cy="3305908"/>
          </a:xfrm>
          <a:prstGeom prst="rect">
            <a:avLst/>
          </a:prstGeom>
          <a:solidFill>
            <a:srgbClr val="FFC000"/>
          </a:solidFill>
          <a:ln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5" name="Рисунок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5191" y="265342"/>
            <a:ext cx="4121383" cy="618449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4775533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143</TotalTime>
  <Words>170</Words>
  <Application>Microsoft Office PowerPoint</Application>
  <PresentationFormat>Широкоэкранный</PresentationFormat>
  <Paragraphs>29</Paragraphs>
  <Slides>11</Slides>
  <Notes>0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5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11</vt:i4>
      </vt:variant>
    </vt:vector>
  </HeadingPairs>
  <TitlesOfParts>
    <vt:vector size="17" baseType="lpstr">
      <vt:lpstr>Arial</vt:lpstr>
      <vt:lpstr>Bahnschrift SemiBold</vt:lpstr>
      <vt:lpstr>Calibri</vt:lpstr>
      <vt:lpstr>Calibri Light</vt:lpstr>
      <vt:lpstr>Comic Sans MS</vt:lpstr>
      <vt:lpstr>Тема Office</vt:lpstr>
      <vt:lpstr>Воспитательный потенциал урока — это совокупность имеющихся возможностей для воспитания учащихся.</vt:lpstr>
      <vt:lpstr>Современный национальный воспитательный идеал определяется: </vt:lpstr>
      <vt:lpstr>Реализация воспитательного потенциала урока зависит от следующих факторов: 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</vt:vector>
  </TitlesOfParts>
  <Company>SPecialiST RePack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Воспитательный потенциал урока — это совокупность имеющихся возможностей для воспитания учащихся.</dc:title>
  <dc:creator>WinE10m</dc:creator>
  <cp:lastModifiedBy>Androsova</cp:lastModifiedBy>
  <cp:revision>9</cp:revision>
  <dcterms:created xsi:type="dcterms:W3CDTF">2025-02-05T01:33:21Z</dcterms:created>
  <dcterms:modified xsi:type="dcterms:W3CDTF">2025-02-10T02:14:52Z</dcterms:modified>
</cp:coreProperties>
</file>