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92895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Изменения </a:t>
            </a:r>
            <a:r>
              <a:rPr lang="ru-RU" sz="3500" b="1" dirty="0" smtClean="0">
                <a:solidFill>
                  <a:schemeClr val="tx1"/>
                </a:solidFill>
              </a:rPr>
              <a:t>в </a:t>
            </a:r>
            <a:r>
              <a:rPr lang="ru-RU" sz="3500" b="1" dirty="0" smtClean="0">
                <a:solidFill>
                  <a:schemeClr val="tx1"/>
                </a:solidFill>
              </a:rPr>
              <a:t>обновлённых</a:t>
            </a:r>
          </a:p>
          <a:p>
            <a:pPr algn="ctr"/>
            <a:r>
              <a:rPr lang="ru-RU" sz="3500" b="1" smtClean="0">
                <a:solidFill>
                  <a:schemeClr val="tx1"/>
                </a:solidFill>
              </a:rPr>
              <a:t> ФГОС </a:t>
            </a:r>
            <a:r>
              <a:rPr lang="ru-RU" sz="3600" b="1" smtClean="0"/>
              <a:t>НОО </a:t>
            </a:r>
            <a:r>
              <a:rPr lang="ru-RU" sz="3600" b="1" dirty="0"/>
              <a:t>и ООО</a:t>
            </a:r>
            <a:endParaRPr lang="ru-RU" sz="3600" dirty="0"/>
          </a:p>
          <a:p>
            <a:pPr algn="ctr"/>
            <a:endParaRPr lang="ru-RU" sz="35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200" dirty="0" err="1" smtClean="0"/>
              <a:t>Меремкулова</a:t>
            </a:r>
            <a:r>
              <a:rPr lang="ru-RU" sz="2200" dirty="0" smtClean="0"/>
              <a:t> Т.И.</a:t>
            </a:r>
          </a:p>
          <a:p>
            <a:pPr algn="r"/>
            <a:r>
              <a:rPr lang="ru-RU" sz="2200" dirty="0" smtClean="0"/>
              <a:t>учитель иностранного языка</a:t>
            </a:r>
          </a:p>
          <a:p>
            <a:pPr algn="r"/>
            <a:r>
              <a:rPr lang="ru-RU" dirty="0" smtClean="0"/>
              <a:t>15.02.2024 г.</a:t>
            </a:r>
            <a:endParaRPr lang="ru-RU" sz="22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643073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Муниципальное бюджетное общеобразовательное учреждение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«Средняя общеобразовательная школа № 196»</a:t>
            </a:r>
            <a:br>
              <a:rPr lang="ru-RU" sz="1800" b="1" dirty="0" smtClean="0"/>
            </a:br>
            <a:r>
              <a:rPr lang="ru-RU" sz="1800" dirty="0" err="1" smtClean="0"/>
              <a:t>г.Северск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988840"/>
            <a:ext cx="6512511" cy="3526328"/>
          </a:xfrm>
        </p:spPr>
        <p:txBody>
          <a:bodyPr/>
          <a:lstStyle/>
          <a:p>
            <a:pPr algn="ctr"/>
            <a:r>
              <a:rPr lang="ru-RU" sz="6000" dirty="0" smtClean="0"/>
              <a:t>Спасибо</a:t>
            </a:r>
            <a:br>
              <a:rPr lang="ru-RU" sz="6000" dirty="0" smtClean="0"/>
            </a:br>
            <a:r>
              <a:rPr lang="ru-RU" sz="6000" dirty="0" smtClean="0"/>
              <a:t>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790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42928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548680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Новые стандарты НОО и ООО требуют, чтобы содержание ООП НОО и ООО было вариативным. Это значит, что школы все больше должны ориентироваться на потребности учеников и предлагать им различные варианты программ в рамках одного уровня образования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Вариативность дает школе возможность выбирать, как именно формировать программы. Учителя смогут обучать учеников в соответствии с их способностями и запросами и так, как считают нужным. При этом, однако, нужно учитывать и требования к предметным результатам.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/>
              <a:t>Планируемые результаты</a:t>
            </a:r>
            <a:r>
              <a:rPr lang="ru-RU" sz="1800" b="0" dirty="0"/>
              <a:t/>
            </a:r>
            <a:br>
              <a:rPr lang="ru-RU" sz="1800" b="0" dirty="0"/>
            </a:br>
            <a:r>
              <a:rPr lang="ru-RU" sz="1800" b="0" dirty="0"/>
              <a:t>В новых ФГОС подробнее описывают результаты освоения ООП НОО и</a:t>
            </a:r>
            <a:br>
              <a:rPr lang="ru-RU" sz="1800" b="0" dirty="0"/>
            </a:br>
            <a:r>
              <a:rPr lang="ru-RU" sz="1800" b="0" dirty="0"/>
              <a:t>ООО – личностные, </a:t>
            </a:r>
            <a:r>
              <a:rPr lang="ru-RU" sz="1800" b="0" dirty="0" err="1"/>
              <a:t>метапредметные</a:t>
            </a:r>
            <a:r>
              <a:rPr lang="ru-RU" sz="1800" b="0" dirty="0"/>
              <a:t>, предметные. </a:t>
            </a:r>
            <a:br>
              <a:rPr lang="ru-RU" sz="1800" b="0" dirty="0"/>
            </a:br>
            <a:r>
              <a:rPr lang="ru-RU" sz="1800" dirty="0"/>
              <a:t>Предметные результаты</a:t>
            </a:r>
            <a:r>
              <a:rPr lang="ru-RU" sz="1800" b="0" dirty="0"/>
              <a:t/>
            </a:r>
            <a:br>
              <a:rPr lang="ru-RU" sz="1800" b="0" dirty="0"/>
            </a:br>
            <a:r>
              <a:rPr lang="ru-RU" sz="1800" b="0" dirty="0"/>
              <a:t>Новые ФГОС 2021 года определяют четкие требования к предметным результатам по каждой учебной дисциплине. Появилось конкретное содержание по каждой предметной области. </a:t>
            </a:r>
            <a:br>
              <a:rPr lang="ru-RU" sz="1800" b="0" dirty="0"/>
            </a:br>
            <a:r>
              <a:rPr lang="ru-RU" sz="1800" dirty="0" err="1"/>
              <a:t>Метапредметные</a:t>
            </a:r>
            <a:r>
              <a:rPr lang="ru-RU" sz="1800" dirty="0"/>
              <a:t> и личностные результаты</a:t>
            </a:r>
            <a:r>
              <a:rPr lang="ru-RU" sz="1800" b="0" dirty="0"/>
              <a:t/>
            </a:r>
            <a:br>
              <a:rPr lang="ru-RU" sz="1800" b="0" dirty="0"/>
            </a:br>
            <a:r>
              <a:rPr lang="ru-RU" sz="1800" b="0" dirty="0"/>
              <a:t>Новые ФГОС, как и прежде, требуют системно-</a:t>
            </a:r>
            <a:r>
              <a:rPr lang="ru-RU" sz="1800" b="0" dirty="0" err="1"/>
              <a:t>деятельностного</a:t>
            </a:r>
            <a:r>
              <a:rPr lang="ru-RU" sz="1800" b="0" dirty="0"/>
              <a:t> подхода.</a:t>
            </a:r>
            <a:br>
              <a:rPr lang="ru-RU" sz="1800" b="0" dirty="0"/>
            </a:br>
            <a:r>
              <a:rPr lang="ru-RU" sz="1800" b="0" dirty="0"/>
              <a:t>Они конкретно определяют требования к личностным и </a:t>
            </a:r>
            <a:r>
              <a:rPr lang="ru-RU" sz="1800" b="0" dirty="0" err="1"/>
              <a:t>метапредметным</a:t>
            </a:r>
            <a:r>
              <a:rPr lang="ru-RU" sz="1800" b="0" dirty="0"/>
              <a:t> образовательным результатам. Если в старых стандартах эти результаты были просто перечислены, то в новых они описаны по группам.</a:t>
            </a:r>
            <a:br>
              <a:rPr lang="ru-RU" sz="1800" b="0" dirty="0"/>
            </a:br>
            <a:r>
              <a:rPr lang="ru-RU" sz="1800" b="0" dirty="0"/>
              <a:t>Личностные результаты группируются по направлениям воспитания:</a:t>
            </a:r>
            <a:br>
              <a:rPr lang="ru-RU" sz="1800" b="0" dirty="0"/>
            </a:br>
            <a:r>
              <a:rPr lang="ru-RU" sz="1800" b="0" dirty="0"/>
              <a:t> гражданско-патриотическое;</a:t>
            </a:r>
            <a:br>
              <a:rPr lang="ru-RU" sz="1800" b="0" dirty="0"/>
            </a:br>
            <a:r>
              <a:rPr lang="ru-RU" sz="1800" b="0" dirty="0"/>
              <a:t> духовно-нравственное;</a:t>
            </a:r>
            <a:br>
              <a:rPr lang="ru-RU" sz="1800" b="0" dirty="0"/>
            </a:br>
            <a:r>
              <a:rPr lang="ru-RU" sz="1800" b="0" dirty="0"/>
              <a:t> эстетическое;</a:t>
            </a:r>
            <a:br>
              <a:rPr lang="ru-RU" sz="1800" b="0" dirty="0"/>
            </a:br>
            <a:r>
              <a:rPr lang="ru-RU" sz="1800" b="0" dirty="0"/>
              <a:t> физическое воспитание, формирование культуры здоровья и</a:t>
            </a:r>
            <a:br>
              <a:rPr lang="ru-RU" sz="1800" b="0" dirty="0"/>
            </a:br>
            <a:r>
              <a:rPr lang="ru-RU" sz="1800" b="0" dirty="0"/>
              <a:t>эмоционального благополучия; </a:t>
            </a:r>
            <a:br>
              <a:rPr lang="ru-RU" sz="1800" b="0" dirty="0"/>
            </a:br>
            <a:r>
              <a:rPr lang="ru-RU" sz="1800" b="0" dirty="0"/>
              <a:t> трудовое;</a:t>
            </a:r>
            <a:br>
              <a:rPr lang="ru-RU" sz="1800" b="0" dirty="0"/>
            </a:br>
            <a:r>
              <a:rPr lang="ru-RU" sz="1800" b="0" dirty="0"/>
              <a:t> экологическое;</a:t>
            </a:r>
            <a:br>
              <a:rPr lang="ru-RU" sz="1800" b="0" dirty="0"/>
            </a:br>
            <a:r>
              <a:rPr lang="ru-RU" sz="1800" b="0" dirty="0"/>
              <a:t> ценность научного познания.</a:t>
            </a:r>
            <a:br>
              <a:rPr lang="ru-RU" sz="1800" b="0" dirty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Рабочие программы педагогов</a:t>
            </a:r>
            <a:endParaRPr lang="ru-RU" dirty="0"/>
          </a:p>
          <a:p>
            <a:r>
              <a:rPr lang="ru-RU" dirty="0"/>
              <a:t>Рабочие программы учебных предметов, учебных курсов, </a:t>
            </a:r>
            <a:r>
              <a:rPr lang="ru-RU" dirty="0" smtClean="0"/>
              <a:t>курсов внеурочной </a:t>
            </a:r>
            <a:r>
              <a:rPr lang="ru-RU" dirty="0"/>
              <a:t>деятельности и учебных модулей нужно формировать с учетом рабочей программы воспитания. Тематическое планирование рабочих программ теперь должно включать возможность использования ЭОР и ЦОР по каждой теме. Кроме того, в рабочих программах внеурочной деятельности нужно указывать формы проведения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34247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89844"/>
            <a:ext cx="65527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Ученики с ОВЗ</a:t>
            </a:r>
            <a:endParaRPr lang="ru-RU" dirty="0"/>
          </a:p>
          <a:p>
            <a:r>
              <a:rPr lang="ru-RU" dirty="0"/>
              <a:t>В разделе «Общие положения» указали, что ФГОС НОО не нужно</a:t>
            </a:r>
          </a:p>
          <a:p>
            <a:r>
              <a:rPr lang="ru-RU" dirty="0"/>
              <a:t>применять для обучения детей с ОВЗ и интеллектуальными нарушениями. Адаптированные программы на уровне ООО разрабатывают на основе нового ФГОС ООО. Для этого в него внесли вариации предметов. </a:t>
            </a:r>
          </a:p>
          <a:p>
            <a:r>
              <a:rPr lang="ru-RU" dirty="0"/>
              <a:t>Адаптированная основная общеобразовательная программа (далее - АООП) - программа, разрабатываемая и реализуемая на уровнях общего образования. Указанная программа разрабатывается для обучающегося с ОВЗ, получающего общее образование безотносительно формата его организации - в отдельном классе, отдельной общеобразовательной организации (коррекционной школе), инклюзивно или на дому с учетом особенностей психофизического развития, индивидуальных возможностей конкретного обучающегося/ группы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6748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55983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Использование электронных средств обучения, дистанционных </a:t>
            </a:r>
            <a:r>
              <a:rPr lang="ru-RU" b="1" dirty="0" smtClean="0"/>
              <a:t>технологий.</a:t>
            </a:r>
          </a:p>
          <a:p>
            <a:endParaRPr lang="ru-RU" dirty="0"/>
          </a:p>
          <a:p>
            <a:r>
              <a:rPr lang="ru-RU" dirty="0"/>
              <a:t>Старый ФГОС таких требований не устанавливал. Теперь новый ФГОС фиксирует право школы применять различные образовательные технологии. Это нововведение поможет школе обосновать перед родителями использование, например, электронного обучения и дистанционных образовательных технологий. При этом, если </a:t>
            </a:r>
            <a:r>
              <a:rPr lang="ru-RU" dirty="0" smtClean="0"/>
              <a:t>школьники </a:t>
            </a:r>
            <a:r>
              <a:rPr lang="ru-RU" dirty="0"/>
              <a:t>учатся с использованием дистанционных технологий, школа должна обеспечить их индивидуальным авторизованным доступом ко всем ресурсам. И доступ должен быть как на территории школы, так и за ее пределами.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7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7"/>
            <a:ext cx="66247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же касается иностранного языка:</a:t>
            </a:r>
            <a:endParaRPr lang="ru-RU" dirty="0"/>
          </a:p>
          <a:p>
            <a:r>
              <a:rPr lang="ru-RU" dirty="0"/>
              <a:t>1) Предметные результаты по учебным предметам «Иностранный язык» и «Второй иностранный язык» </a:t>
            </a:r>
            <a:r>
              <a:rPr lang="ru-RU" u="sng" dirty="0"/>
              <a:t>детализированы и конкретизированы отдельно</a:t>
            </a:r>
            <a:r>
              <a:rPr lang="ru-RU" dirty="0"/>
              <a:t> ;</a:t>
            </a:r>
          </a:p>
          <a:p>
            <a:r>
              <a:rPr lang="ru-RU" dirty="0"/>
              <a:t>2) Конкретизировано содержание речи (приведён список тем для освоения основных видов речевой деятельности);</a:t>
            </a:r>
          </a:p>
          <a:p>
            <a:r>
              <a:rPr lang="ru-RU" dirty="0"/>
              <a:t>3) </a:t>
            </a:r>
            <a:r>
              <a:rPr lang="ru-RU" u="sng" dirty="0"/>
              <a:t>Каждый вид речевой деятельности детализирован отдельно;</a:t>
            </a:r>
            <a:endParaRPr lang="ru-RU" dirty="0"/>
          </a:p>
          <a:p>
            <a:r>
              <a:rPr lang="ru-RU" dirty="0"/>
              <a:t>4) </a:t>
            </a:r>
            <a:r>
              <a:rPr lang="ru-RU" u="sng" dirty="0"/>
              <a:t>Подробно указан перечень предметных и </a:t>
            </a:r>
            <a:r>
              <a:rPr lang="ru-RU" u="sng" dirty="0" err="1"/>
              <a:t>межпредметных</a:t>
            </a:r>
            <a:r>
              <a:rPr lang="ru-RU" u="sng" dirty="0"/>
              <a:t> навыков</a:t>
            </a:r>
            <a:r>
              <a:rPr lang="ru-RU" dirty="0"/>
              <a:t> , которыми должен обладать ученик в рамках обеих дисциплин (правильно структурировать предложения, уметь вести диалоги разных видов, воспринимать информацию на слух, читать и понимать аутентичные тексты, создавать небольшие письменные высказывания, применять в речи правила словообразования, классифицировать и сравнивать </a:t>
            </a:r>
            <a:r>
              <a:rPr lang="ru-RU" dirty="0" err="1"/>
              <a:t>обЪекты</a:t>
            </a:r>
            <a:r>
              <a:rPr lang="ru-RU" dirty="0"/>
              <a:t>, прогнозировать трудности и преодолевать их при решении коммуникативной задачи и т.д.).</a:t>
            </a:r>
          </a:p>
        </p:txBody>
      </p:sp>
    </p:spTree>
    <p:extLst>
      <p:ext uri="{BB962C8B-B14F-4D97-AF65-F5344CB8AC3E}">
        <p14:creationId xmlns:p14="http://schemas.microsoft.com/office/powerpoint/2010/main" val="1846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58847"/>
            <a:ext cx="57423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стандартах появился значительный блок о развитии </a:t>
            </a:r>
            <a:r>
              <a:rPr lang="ru-RU" b="1" dirty="0"/>
              <a:t>цифровых компетенций</a:t>
            </a:r>
            <a:r>
              <a:rPr lang="ru-RU" dirty="0"/>
              <a:t> у обучающихся и использовании </a:t>
            </a:r>
            <a:r>
              <a:rPr lang="ru-RU" b="1" dirty="0"/>
              <a:t>цифровых ресурсов</a:t>
            </a:r>
            <a:r>
              <a:rPr lang="ru-RU" dirty="0"/>
              <a:t> в образовательном процессе.</a:t>
            </a:r>
          </a:p>
          <a:p>
            <a:r>
              <a:rPr lang="ru-RU" dirty="0"/>
              <a:t>Предполагается, что технологии помогут повысить качество результатов обучения. Главное – использовать их разумно и безопасно.</a:t>
            </a:r>
          </a:p>
          <a:p>
            <a:r>
              <a:rPr lang="ru-RU" b="1" dirty="0"/>
              <a:t>Педагог</a:t>
            </a:r>
            <a:r>
              <a:rPr lang="ru-RU" dirty="0"/>
              <a:t> должен указывать в рабочей программе, для чего планирует использовать цифровые ресурсы и для изучения каких тем.</a:t>
            </a:r>
          </a:p>
          <a:p>
            <a:r>
              <a:rPr lang="ru-RU" b="1" dirty="0"/>
              <a:t>Учащиеся</a:t>
            </a:r>
            <a:r>
              <a:rPr lang="ru-RU" dirty="0"/>
              <a:t> должны уметь использовать технологии для обучения. Например, искать информацию на электронных ресурсах, готовить презентации.</a:t>
            </a:r>
          </a:p>
          <a:p>
            <a:r>
              <a:rPr lang="ru-RU" b="1" dirty="0"/>
              <a:t>Также важно транслировать правила безопасного поведения: учитель должен сам соблюдать правила цифровой безопасности и работы с данными и научить этому учеников.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6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8488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Заключение</a:t>
            </a:r>
            <a:endParaRPr lang="ru-RU" dirty="0"/>
          </a:p>
          <a:p>
            <a:r>
              <a:rPr lang="ru-RU" dirty="0"/>
              <a:t>В новых стандартах 3 поколения учтены недочеты, которые были в прежнем документе и конкретизированы некоторые формулировки. Конкретизация в обновленных ФГОС по иностранным языкам определена в разных требованиях к обучению первому и второму иностранным языкам. Стандарт уточняет, при каких условиях вводится обучение второго иностранного языка в школе.</a:t>
            </a:r>
          </a:p>
          <a:p>
            <a:r>
              <a:rPr lang="ru-RU" dirty="0"/>
              <a:t>В </a:t>
            </a:r>
            <a:r>
              <a:rPr lang="ru-RU" dirty="0" smtClean="0"/>
              <a:t>ФГОС </a:t>
            </a:r>
            <a:r>
              <a:rPr lang="ru-RU" dirty="0"/>
              <a:t>изменились требования к планируемым результатам, которые учащиеся должны достичь при изучении первого иностранного языка. Требования касаются развитых навыков во всех видах речевой деятельности: говорении, </a:t>
            </a:r>
            <a:r>
              <a:rPr lang="ru-RU" dirty="0" err="1"/>
              <a:t>аудировании</a:t>
            </a:r>
            <a:r>
              <a:rPr lang="ru-RU" dirty="0"/>
              <a:t>, смысловом чтении, письменной речи, фонетике, орфографии и пунктуации (всего 12 требований), а также количественных нормативов (употребление в устной и письменной речи не менее 1350 изученных лексических единиц).</a:t>
            </a:r>
          </a:p>
          <a:p>
            <a:r>
              <a:rPr lang="ru-RU" dirty="0"/>
              <a:t>ФГОС 3 поколения окончательно вступили в силу осенью 2022 -2023 учебного года. Обновленные федеральные государственные образовательные стандарты будут соответствовать положениям закона «Об образовании в Российской Федерации», устанавливать вариативность сроков программ и детально описывать условия их реализации, систематизировать и уточнять требования к планируемым результатам, оптимизировать требования к основной образовательной и рабочей программам.</a:t>
            </a:r>
          </a:p>
        </p:txBody>
      </p:sp>
    </p:spTree>
    <p:extLst>
      <p:ext uri="{BB962C8B-B14F-4D97-AF65-F5344CB8AC3E}">
        <p14:creationId xmlns:p14="http://schemas.microsoft.com/office/powerpoint/2010/main" val="37708811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</TotalTime>
  <Words>559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Муниципальное бюджетное общеобразовательное учреждение «Средняя общеобразовательная школа № 196» г.Северск </vt:lpstr>
      <vt:lpstr> </vt:lpstr>
      <vt:lpstr>Планируемые результаты В новых ФГОС подробнее описывают результаты освоения ООП НОО и ООО – личностные, метапредметные, предметные.  Предметные результаты Новые ФГОС 2021 года определяют четкие требования к предметным результатам по каждой учебной дисциплине. Появилось конкретное содержание по каждой предметной области.  Метапредметные и личностные результаты Новые ФГОС, как и прежде, требуют системно-деятельностного подхода. Они конкретно определяют требования к личностным и метапредметным образовательным результатам. Если в старых стандартах эти результаты были просто перечислены, то в новых они описаны по группам. Личностные результаты группируются по направлениям воспитания:  гражданско-патриотическое;  духовно-нравственное;  эстетическое;  физическое воспитание, формирование культуры здоровья и эмоционального благополучия;   трудовое;  экологическое;  ценность научного познания.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196»</dc:title>
  <dc:creator>User</dc:creator>
  <cp:lastModifiedBy>Жилина</cp:lastModifiedBy>
  <cp:revision>11</cp:revision>
  <dcterms:created xsi:type="dcterms:W3CDTF">2023-12-18T14:01:36Z</dcterms:created>
  <dcterms:modified xsi:type="dcterms:W3CDTF">2024-02-19T01:33:02Z</dcterms:modified>
</cp:coreProperties>
</file>