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Изменения в обучении английскому языку в условиях обновленных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3" y="3701791"/>
            <a:ext cx="8791575" cy="1655762"/>
          </a:xfrm>
        </p:spPr>
        <p:txBody>
          <a:bodyPr/>
          <a:lstStyle/>
          <a:p>
            <a:r>
              <a:rPr lang="ru-RU" dirty="0"/>
              <a:t>Учитель английского языка </a:t>
            </a:r>
            <a:br>
              <a:rPr lang="ru-RU" dirty="0"/>
            </a:br>
            <a:r>
              <a:rPr lang="ru-RU" dirty="0"/>
              <a:t>МБОУ СОШ №83 дмитриева О.В.</a:t>
            </a:r>
          </a:p>
        </p:txBody>
      </p:sp>
    </p:spTree>
    <p:extLst>
      <p:ext uri="{BB962C8B-B14F-4D97-AF65-F5344CB8AC3E}">
        <p14:creationId xmlns:p14="http://schemas.microsoft.com/office/powerpoint/2010/main" val="378988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12" y="334962"/>
            <a:ext cx="9905999" cy="3541714"/>
          </a:xfrm>
        </p:spPr>
        <p:txBody>
          <a:bodyPr>
            <a:normAutofit/>
          </a:bodyPr>
          <a:lstStyle/>
          <a:p>
            <a:r>
              <a:rPr lang="ru-RU" sz="1800" dirty="0"/>
              <a:t>В 10-11 классах на уроках учащиеся слушают и читают аутентичные тексты, затрагивающие культуру, историю, географию англо-говорящих стран и родной страны. Данный учебный материал даёт возможность ребятам познакомиться с такими профессиями, как географ, эколог, океанолог, астронавт, историк. Важным моментом обучения на этом этапе является понятие политическая корректность, из которого учащиеся узнают какие слова и выражения нельзя употреблять в речи и учатся заменять их на политкорректные.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6474" y="2777261"/>
            <a:ext cx="41644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SQUARE (JOBS) 2. FIND 15 WORDS!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25521"/>
              </p:ext>
            </p:extLst>
          </p:nvPr>
        </p:nvGraphicFramePr>
        <p:xfrm>
          <a:off x="4207405" y="3165957"/>
          <a:ext cx="4002609" cy="3541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3711">
                  <a:extLst>
                    <a:ext uri="{9D8B030D-6E8A-4147-A177-3AD203B41FA5}">
                      <a16:colId xmlns:a16="http://schemas.microsoft.com/office/drawing/2014/main" val="3130356949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1789403531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403993022"/>
                    </a:ext>
                  </a:extLst>
                </a:gridCol>
                <a:gridCol w="364307">
                  <a:extLst>
                    <a:ext uri="{9D8B030D-6E8A-4147-A177-3AD203B41FA5}">
                      <a16:colId xmlns:a16="http://schemas.microsoft.com/office/drawing/2014/main" val="1022269034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555526592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1812065957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2952329686"/>
                    </a:ext>
                  </a:extLst>
                </a:gridCol>
                <a:gridCol w="364307">
                  <a:extLst>
                    <a:ext uri="{9D8B030D-6E8A-4147-A177-3AD203B41FA5}">
                      <a16:colId xmlns:a16="http://schemas.microsoft.com/office/drawing/2014/main" val="107113762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358740644"/>
                    </a:ext>
                  </a:extLst>
                </a:gridCol>
                <a:gridCol w="363711">
                  <a:extLst>
                    <a:ext uri="{9D8B030D-6E8A-4147-A177-3AD203B41FA5}">
                      <a16:colId xmlns:a16="http://schemas.microsoft.com/office/drawing/2014/main" val="955185573"/>
                    </a:ext>
                  </a:extLst>
                </a:gridCol>
                <a:gridCol w="364307">
                  <a:extLst>
                    <a:ext uri="{9D8B030D-6E8A-4147-A177-3AD203B41FA5}">
                      <a16:colId xmlns:a16="http://schemas.microsoft.com/office/drawing/2014/main" val="2667274592"/>
                    </a:ext>
                  </a:extLst>
                </a:gridCol>
              </a:tblGrid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8916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32190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60047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60019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3636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7135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40539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3085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3538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1272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621982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76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6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1" y="923926"/>
            <a:ext cx="10447336" cy="6162674"/>
          </a:xfrm>
        </p:spPr>
        <p:txBody>
          <a:bodyPr>
            <a:normAutofit/>
          </a:bodyPr>
          <a:lstStyle/>
          <a:p>
            <a:r>
              <a:rPr lang="ru-RU" dirty="0"/>
              <a:t>В 11 классе учащиеся читают текст про этапы жизни человека в Англии, на основе которого позже составляют свою ленту предполагаемых жизненных событий. В этой работе ребята </a:t>
            </a:r>
            <a:r>
              <a:rPr lang="ru-RU" dirty="0" err="1"/>
              <a:t>тезисно</a:t>
            </a:r>
            <a:r>
              <a:rPr lang="ru-RU" dirty="0"/>
              <a:t> описывают свой жизненный цикл от рождения до…, включая информацию кем они планируют работать, какими хобби увлекаться, чем заниматься на пенсии. Данный проект находит большой отклик в душе </a:t>
            </a:r>
            <a:r>
              <a:rPr lang="ru-RU" dirty="0" err="1"/>
              <a:t>одинадцатиклассников</a:t>
            </a:r>
            <a:r>
              <a:rPr lang="ru-RU" dirty="0"/>
              <a:t>, некоторые ребята подходят к заданию со всей серьезностью, другие - с юмором, дополняя работу забавными рисунками и подписями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932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2510" r="6762" b="22988"/>
          <a:stretch/>
        </p:blipFill>
        <p:spPr bwMode="auto">
          <a:xfrm>
            <a:off x="1357312" y="188913"/>
            <a:ext cx="4829175" cy="642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86" y="188913"/>
            <a:ext cx="4526845" cy="6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E8F59-189C-437D-A6C1-D6E10B59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Технологии интерактивного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C47D2-E179-4A79-99AD-AD766F5A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Групповой рассказ ( бумага А-4, цветные карандаши)</a:t>
            </a:r>
          </a:p>
          <a:p>
            <a:r>
              <a:rPr lang="ru-RU" dirty="0"/>
              <a:t>Незаконченное предложение (карточки)</a:t>
            </a:r>
          </a:p>
          <a:p>
            <a:r>
              <a:rPr lang="ru-RU" dirty="0"/>
              <a:t>Верю – не верю </a:t>
            </a:r>
          </a:p>
          <a:p>
            <a:r>
              <a:rPr lang="ru-RU" dirty="0"/>
              <a:t>Мозговой штурм</a:t>
            </a:r>
          </a:p>
        </p:txBody>
      </p:sp>
    </p:spTree>
    <p:extLst>
      <p:ext uri="{BB962C8B-B14F-4D97-AF65-F5344CB8AC3E}">
        <p14:creationId xmlns:p14="http://schemas.microsoft.com/office/powerpoint/2010/main" val="160755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295" y="1717473"/>
            <a:ext cx="9905999" cy="354171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Новый Федеральный государственный образовательный стандарт (ФГОС) по английскому языку, введенный в 2023 году, имеет существенную цель — улучшение языковых навыков учащихся. Этот стандарт разработан для того, чтобы обеспечить более эффективное и качественное обучение английскому языку и подготовить учащихся к успешной коммуникации в международной среде. Необходимо обеспечить всестороннюю подготовку учителей, ведь образование – это </a:t>
            </a:r>
            <a:r>
              <a:rPr lang="ru-RU" sz="8000" dirty="0" smtClean="0"/>
              <a:t>непрерывный </a:t>
            </a:r>
            <a:r>
              <a:rPr lang="ru-RU" sz="8000" dirty="0"/>
              <a:t>процесс, и только постоянно развивающийся учитель может научить своих учеников чему-то новому.</a:t>
            </a:r>
          </a:p>
          <a:p>
            <a:r>
              <a:rPr lang="ru-RU" sz="8000" dirty="0"/>
              <a:t>Таким образом, новый стандарт сможет подготовить поколение школьников с прекрасным знанием английского языка к 2030 году.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30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164" y="487188"/>
            <a:ext cx="9905999" cy="3541714"/>
          </a:xfrm>
        </p:spPr>
        <p:txBody>
          <a:bodyPr>
            <a:noAutofit/>
          </a:bodyPr>
          <a:lstStyle/>
          <a:p>
            <a:r>
              <a:rPr lang="ru-RU" dirty="0"/>
              <a:t>В 2023 году Федеральный государственный образовательный стандарт (ФГОС) был существенно переработан в части учебной программы английского языка. В основе новых ФГОС 2023 лежит цель развития у учащихся не только знаний по английскому языку, но и компетенций, необходимых для успешной жизни в современном мире. </a:t>
            </a:r>
          </a:p>
          <a:p>
            <a:endParaRPr lang="ru-RU" dirty="0"/>
          </a:p>
          <a:p>
            <a:r>
              <a:rPr lang="ru-RU" dirty="0"/>
              <a:t>Новые направления в образовании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dirty="0"/>
              <a:t>  1. Развитие компетенций</a:t>
            </a:r>
          </a:p>
          <a:p>
            <a:pPr marL="0" indent="0">
              <a:buNone/>
            </a:pPr>
            <a:r>
              <a:rPr lang="ru-RU" dirty="0"/>
              <a:t>  2. Аудирование и говорение</a:t>
            </a:r>
          </a:p>
          <a:p>
            <a:pPr marL="0" indent="0">
              <a:buNone/>
            </a:pPr>
            <a:r>
              <a:rPr lang="ru-RU" dirty="0"/>
              <a:t>  3. Развитие критического мышления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6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791" y="620192"/>
            <a:ext cx="9905999" cy="3541714"/>
          </a:xfrm>
        </p:spPr>
        <p:txBody>
          <a:bodyPr>
            <a:noAutofit/>
          </a:bodyPr>
          <a:lstStyle/>
          <a:p>
            <a:r>
              <a:rPr lang="ru-RU" dirty="0"/>
              <a:t>Новые требования к учителям:</a:t>
            </a:r>
          </a:p>
          <a:p>
            <a:pPr marL="0" indent="0">
              <a:buNone/>
            </a:pPr>
            <a:r>
              <a:rPr lang="ru-RU" dirty="0"/>
              <a:t>  1. Высокий уровень владения языком (оригинальный носитель языка)</a:t>
            </a:r>
          </a:p>
          <a:p>
            <a:pPr marL="0" indent="0">
              <a:buNone/>
            </a:pPr>
            <a:r>
              <a:rPr lang="ru-RU" dirty="0"/>
              <a:t>  2. Наличие сертификатов (рекомендованы </a:t>
            </a:r>
            <a:r>
              <a:rPr lang="en-US" dirty="0"/>
              <a:t>TKT, CELTA </a:t>
            </a:r>
            <a:r>
              <a:rPr lang="ru-RU" dirty="0"/>
              <a:t>и </a:t>
            </a:r>
            <a:r>
              <a:rPr lang="en-US" dirty="0"/>
              <a:t>DELTA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  3. Использование современных технологий и интерактивных методик (работа с интерактивными досками, обучающими программами и онлайн-ресурсами)</a:t>
            </a:r>
          </a:p>
          <a:p>
            <a:pPr marL="0" indent="0">
              <a:buNone/>
            </a:pPr>
            <a:r>
              <a:rPr lang="ru-RU" dirty="0"/>
              <a:t>  4. Обновление и пополнение знаний (КПК, участие в конференциях, конкурсах и семинарах, самообразование)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Особенности обучения детей 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29542"/>
            <a:ext cx="9905998" cy="4261659"/>
          </a:xfrm>
        </p:spPr>
        <p:txBody>
          <a:bodyPr>
            <a:normAutofit/>
          </a:bodyPr>
          <a:lstStyle/>
          <a:p>
            <a:r>
              <a:rPr lang="ru-RU" dirty="0"/>
              <a:t>В разделе «Общие положения» указали, что ФГОС НОО не нужно применять для обучения детей с ОВЗ и интеллектуальными нарушениями. Адаптированные программы на уровне ООО разрабатывают на основе нового ФГОС ООО. Для этого в него внесли вариации предметов. Например, для глухих и слабослышащих можно не включать в программу музыку. При этом для всех детей с ОВЗ вместо физкультуры надо внести адаптивную физкультуру. Если школа увеличивает срок освоения адаптированной программы до шести лет, то объем аудиторных часов не может превышать 6018.</a:t>
            </a:r>
          </a:p>
        </p:txBody>
      </p:sp>
    </p:spTree>
    <p:extLst>
      <p:ext uri="{BB962C8B-B14F-4D97-AF65-F5344CB8AC3E}">
        <p14:creationId xmlns:p14="http://schemas.microsoft.com/office/powerpoint/2010/main" val="71879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Организация урока английского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917" y="1584469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Этапы урока:</a:t>
            </a:r>
          </a:p>
          <a:p>
            <a:pPr marL="0" indent="0">
              <a:buNone/>
            </a:pPr>
            <a:r>
              <a:rPr lang="ru-RU" dirty="0"/>
              <a:t>  1. Начало (цели урока)</a:t>
            </a:r>
          </a:p>
          <a:p>
            <a:pPr marL="0" indent="0">
              <a:buNone/>
            </a:pPr>
            <a:r>
              <a:rPr lang="ru-RU" dirty="0"/>
              <a:t>  2. Разминка (настрой учащихся на урок)</a:t>
            </a:r>
          </a:p>
          <a:p>
            <a:pPr marL="0" indent="0">
              <a:buNone/>
            </a:pPr>
            <a:r>
              <a:rPr lang="ru-RU" dirty="0"/>
              <a:t>  3. Деление урока на блоки (планирование конкретных целей и задач для каждого блока)</a:t>
            </a:r>
          </a:p>
          <a:p>
            <a:pPr marL="0" indent="0">
              <a:buNone/>
            </a:pPr>
            <a:r>
              <a:rPr lang="ru-RU" dirty="0"/>
              <a:t>  4. Деятельность учащихся (упражнения, задания, беседы)</a:t>
            </a:r>
          </a:p>
          <a:p>
            <a:pPr marL="0" indent="0">
              <a:buNone/>
            </a:pPr>
            <a:r>
              <a:rPr lang="ru-RU" dirty="0"/>
              <a:t>  5. Заключение (подведение итогов, релаксация)</a:t>
            </a:r>
          </a:p>
        </p:txBody>
      </p:sp>
    </p:spTree>
    <p:extLst>
      <p:ext uri="{BB962C8B-B14F-4D97-AF65-F5344CB8AC3E}">
        <p14:creationId xmlns:p14="http://schemas.microsoft.com/office/powerpoint/2010/main" val="304491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361" y="395748"/>
            <a:ext cx="9905999" cy="3541714"/>
          </a:xfrm>
        </p:spPr>
        <p:txBody>
          <a:bodyPr/>
          <a:lstStyle/>
          <a:p>
            <a:r>
              <a:rPr lang="ru-RU" sz="1800" dirty="0"/>
              <a:t>В 5-6 классах учащиеся знакомятся с профессиями банкир, портной, инженер, стоматолог, бизнесмен, полицейский, актер, стюардесса, пожарный. Здесь я предлагаю к выполнению задание </a:t>
            </a:r>
            <a:r>
              <a:rPr lang="en-US" sz="1800" dirty="0"/>
              <a:t>Word Square</a:t>
            </a:r>
            <a:r>
              <a:rPr lang="ru-RU" sz="1800" dirty="0"/>
              <a:t> (традиционную английскую головоломку из букв), в котором нужно отгадать 12 профессий.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6121" y="1981939"/>
            <a:ext cx="4164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SQUARE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1.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12 WORDS!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24893"/>
              </p:ext>
            </p:extLst>
          </p:nvPr>
        </p:nvGraphicFramePr>
        <p:xfrm>
          <a:off x="4545495" y="2478157"/>
          <a:ext cx="3974170" cy="3853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167">
                  <a:extLst>
                    <a:ext uri="{9D8B030D-6E8A-4147-A177-3AD203B41FA5}">
                      <a16:colId xmlns:a16="http://schemas.microsoft.com/office/drawing/2014/main" val="947086544"/>
                    </a:ext>
                  </a:extLst>
                </a:gridCol>
                <a:gridCol w="358924">
                  <a:extLst>
                    <a:ext uri="{9D8B030D-6E8A-4147-A177-3AD203B41FA5}">
                      <a16:colId xmlns:a16="http://schemas.microsoft.com/office/drawing/2014/main" val="1358831200"/>
                    </a:ext>
                  </a:extLst>
                </a:gridCol>
                <a:gridCol w="358924">
                  <a:extLst>
                    <a:ext uri="{9D8B030D-6E8A-4147-A177-3AD203B41FA5}">
                      <a16:colId xmlns:a16="http://schemas.microsoft.com/office/drawing/2014/main" val="3426881884"/>
                    </a:ext>
                  </a:extLst>
                </a:gridCol>
                <a:gridCol w="359512">
                  <a:extLst>
                    <a:ext uri="{9D8B030D-6E8A-4147-A177-3AD203B41FA5}">
                      <a16:colId xmlns:a16="http://schemas.microsoft.com/office/drawing/2014/main" val="1410318695"/>
                    </a:ext>
                  </a:extLst>
                </a:gridCol>
                <a:gridCol w="358924">
                  <a:extLst>
                    <a:ext uri="{9D8B030D-6E8A-4147-A177-3AD203B41FA5}">
                      <a16:colId xmlns:a16="http://schemas.microsoft.com/office/drawing/2014/main" val="4170346765"/>
                    </a:ext>
                  </a:extLst>
                </a:gridCol>
                <a:gridCol w="377610">
                  <a:extLst>
                    <a:ext uri="{9D8B030D-6E8A-4147-A177-3AD203B41FA5}">
                      <a16:colId xmlns:a16="http://schemas.microsoft.com/office/drawing/2014/main" val="3747227063"/>
                    </a:ext>
                  </a:extLst>
                </a:gridCol>
                <a:gridCol w="340237">
                  <a:extLst>
                    <a:ext uri="{9D8B030D-6E8A-4147-A177-3AD203B41FA5}">
                      <a16:colId xmlns:a16="http://schemas.microsoft.com/office/drawing/2014/main" val="2815124850"/>
                    </a:ext>
                  </a:extLst>
                </a:gridCol>
                <a:gridCol w="359512">
                  <a:extLst>
                    <a:ext uri="{9D8B030D-6E8A-4147-A177-3AD203B41FA5}">
                      <a16:colId xmlns:a16="http://schemas.microsoft.com/office/drawing/2014/main" val="905938396"/>
                    </a:ext>
                  </a:extLst>
                </a:gridCol>
                <a:gridCol w="358924">
                  <a:extLst>
                    <a:ext uri="{9D8B030D-6E8A-4147-A177-3AD203B41FA5}">
                      <a16:colId xmlns:a16="http://schemas.microsoft.com/office/drawing/2014/main" val="1550264356"/>
                    </a:ext>
                  </a:extLst>
                </a:gridCol>
                <a:gridCol w="358924">
                  <a:extLst>
                    <a:ext uri="{9D8B030D-6E8A-4147-A177-3AD203B41FA5}">
                      <a16:colId xmlns:a16="http://schemas.microsoft.com/office/drawing/2014/main" val="4031513200"/>
                    </a:ext>
                  </a:extLst>
                </a:gridCol>
                <a:gridCol w="359512">
                  <a:extLst>
                    <a:ext uri="{9D8B030D-6E8A-4147-A177-3AD203B41FA5}">
                      <a16:colId xmlns:a16="http://schemas.microsoft.com/office/drawing/2014/main" val="2790900430"/>
                    </a:ext>
                  </a:extLst>
                </a:gridCol>
              </a:tblGrid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251970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580074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9110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459059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84232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04128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8075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99132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553700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88397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1000" b="0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ru-RU" sz="10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17280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00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2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7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12" y="696912"/>
            <a:ext cx="9905999" cy="3541714"/>
          </a:xfrm>
        </p:spPr>
        <p:txBody>
          <a:bodyPr>
            <a:noAutofit/>
          </a:bodyPr>
          <a:lstStyle/>
          <a:p>
            <a:r>
              <a:rPr lang="ru-RU" dirty="0"/>
              <a:t>В 7 классе в разделе «Английский язык международный» ребята знакомятся с творческими профессиями музыкант, фотограф, модель, интервьюер, а также понятиями Британский английский и Американский английский язык. Учащиеся выполняют проект – рисуют предметы, в том числе представителей профессий и подписывают рисунки на Британском и Американском английском.</a:t>
            </a:r>
          </a:p>
          <a:p>
            <a:r>
              <a:rPr lang="ru-RU" dirty="0"/>
              <a:t>В 8-9 классах, в рамках изучения грамматической темы «</a:t>
            </a:r>
            <a:r>
              <a:rPr lang="en-US" dirty="0"/>
              <a:t>Conditionals</a:t>
            </a:r>
            <a:r>
              <a:rPr lang="ru-RU" dirty="0"/>
              <a:t>» учащиеся пишут сочинение «Если бы я был…», разыгрывают диалоги «В музее», «В картинной галерее», «В обувном магазине», представляя себя в роли продавца, гида, экскурсовода. Также ребята учатся составлять резюме, проводят «Собеседование при приеме на работу».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3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1928" y="349789"/>
            <a:ext cx="4260533" cy="606187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/>
        </p:blipFill>
        <p:spPr bwMode="auto">
          <a:xfrm>
            <a:off x="6308408" y="312250"/>
            <a:ext cx="4464367" cy="6057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21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90681"/>
              </p:ext>
            </p:extLst>
          </p:nvPr>
        </p:nvGraphicFramePr>
        <p:xfrm>
          <a:off x="3165322" y="4584397"/>
          <a:ext cx="5934075" cy="1858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648527663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97948021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657497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Occupation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British English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American English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584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врач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doctor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physician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6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полицейский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policeman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cop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0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почтальон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postman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mailman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92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кассир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cashier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teller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бармен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barman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bartender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96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директор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headmaster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principle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56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регистратор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receptionist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desk clerk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2521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1" y="377219"/>
            <a:ext cx="3965879" cy="39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323</TotalTime>
  <Words>1075</Words>
  <Application>Microsoft Office PowerPoint</Application>
  <PresentationFormat>Широкоэкранный</PresentationFormat>
  <Paragraphs>325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Контур</vt:lpstr>
      <vt:lpstr>Изменения в обучении английскому языку в условиях обновленных фгос</vt:lpstr>
      <vt:lpstr>Презентация PowerPoint</vt:lpstr>
      <vt:lpstr>Презентация PowerPoint</vt:lpstr>
      <vt:lpstr>Особенности обучения детей с ОВЗ </vt:lpstr>
      <vt:lpstr>Организация урока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интерактивного обучения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 на уроках английского языка</dc:title>
  <dc:creator>Компьютер</dc:creator>
  <cp:lastModifiedBy>Компьютер</cp:lastModifiedBy>
  <cp:revision>55</cp:revision>
  <dcterms:created xsi:type="dcterms:W3CDTF">2023-12-10T11:41:38Z</dcterms:created>
  <dcterms:modified xsi:type="dcterms:W3CDTF">2024-02-15T12:27:25Z</dcterms:modified>
</cp:coreProperties>
</file>