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4134" r:id="rId1"/>
  </p:sldMasterIdLst>
  <p:notesMasterIdLst>
    <p:notesMasterId r:id="rId13"/>
  </p:notesMasterIdLst>
  <p:sldIdLst>
    <p:sldId id="256" r:id="rId2"/>
    <p:sldId id="257" r:id="rId3"/>
    <p:sldId id="258" r:id="rId4"/>
    <p:sldId id="280" r:id="rId5"/>
    <p:sldId id="260" r:id="rId6"/>
    <p:sldId id="264" r:id="rId7"/>
    <p:sldId id="261" r:id="rId8"/>
    <p:sldId id="282" r:id="rId9"/>
    <p:sldId id="283" r:id="rId10"/>
    <p:sldId id="284" r:id="rId11"/>
    <p:sldId id="281" r:id="rId12"/>
  </p:sldIdLst>
  <p:sldSz cx="9144000" cy="6858000" type="screen4x3"/>
  <p:notesSz cx="6858000" cy="9144000"/>
  <p:embeddedFontLst>
    <p:embeddedFont>
      <p:font typeface="Tahoma" panose="020B0604030504040204" pitchFamily="34" charset="0"/>
      <p:regular r:id="rId14"/>
      <p:bold r:id="rId15"/>
    </p:embeddedFont>
    <p:embeddedFont>
      <p:font typeface="Monotype Corsiva" panose="03010101010201010101" pitchFamily="66" charset="0"/>
      <p: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orbel" panose="020B0503020204020204" pitchFamily="34" charset="0"/>
      <p:regular r:id="rId21"/>
      <p:bold r:id="rId22"/>
      <p:italic r:id="rId23"/>
      <p:boldItalic r:id="rId24"/>
    </p:embeddedFont>
    <p:embeddedFont>
      <p:font typeface="Wingdings 3" panose="05040102010807070707" pitchFamily="18" charset="2"/>
      <p:regular r:id="rId25"/>
    </p:embeddedFont>
    <p:embeddedFont>
      <p:font typeface="Algerian" panose="04020705040A02060702" pitchFamily="82" charset="0"/>
      <p:regular r:id="rId2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08" y="4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09E96E-B6CE-467C-B841-D351EB2497BB}" type="doc">
      <dgm:prSet loTypeId="urn:microsoft.com/office/officeart/2008/layout/HorizontalMultiLevelHierarchy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0FDED46-E23A-4788-8E39-29DBBBDE25AB}">
      <dgm:prSet phldrT="[Текст]" custT="1"/>
      <dgm:spPr/>
      <dgm:t>
        <a:bodyPr/>
        <a:lstStyle/>
        <a:p>
          <a:r>
            <a:rPr lang="ru-RU" sz="2400" dirty="0" smtClean="0"/>
            <a:t>Профессиональное самоопределение учащихся через физику в школе</a:t>
          </a:r>
          <a:endParaRPr lang="ru-RU" sz="2400" dirty="0"/>
        </a:p>
      </dgm:t>
    </dgm:pt>
    <dgm:pt modelId="{93B267E3-A61E-4716-83E5-FFC561146C6D}" type="parTrans" cxnId="{D0CC027D-E718-43C7-92D6-AA9B6CCE08EE}">
      <dgm:prSet/>
      <dgm:spPr/>
      <dgm:t>
        <a:bodyPr/>
        <a:lstStyle/>
        <a:p>
          <a:endParaRPr lang="ru-RU"/>
        </a:p>
      </dgm:t>
    </dgm:pt>
    <dgm:pt modelId="{0B61013C-334A-42AF-B7B9-8C2B684501F3}" type="sibTrans" cxnId="{D0CC027D-E718-43C7-92D6-AA9B6CCE08EE}">
      <dgm:prSet/>
      <dgm:spPr/>
      <dgm:t>
        <a:bodyPr/>
        <a:lstStyle/>
        <a:p>
          <a:endParaRPr lang="ru-RU"/>
        </a:p>
      </dgm:t>
    </dgm:pt>
    <dgm:pt modelId="{A71E59B7-45F1-4A76-BC7C-471927CDC7EF}">
      <dgm:prSet phldrT="[Текст]" custT="1"/>
      <dgm:spPr/>
      <dgm:t>
        <a:bodyPr/>
        <a:lstStyle/>
        <a:p>
          <a:r>
            <a:rPr lang="ru-RU" sz="2000" dirty="0" smtClean="0"/>
            <a:t>Формирование знаний по физике в контексте предметной деятельности</a:t>
          </a:r>
          <a:endParaRPr lang="ru-RU" sz="2000" dirty="0"/>
        </a:p>
      </dgm:t>
    </dgm:pt>
    <dgm:pt modelId="{4C497BF3-8DB9-4FB3-8B2E-C81E5D0F345D}" type="parTrans" cxnId="{2256765F-3F94-41C1-90E8-CF6A0ED63225}">
      <dgm:prSet/>
      <dgm:spPr/>
      <dgm:t>
        <a:bodyPr/>
        <a:lstStyle/>
        <a:p>
          <a:endParaRPr lang="ru-RU" dirty="0"/>
        </a:p>
      </dgm:t>
    </dgm:pt>
    <dgm:pt modelId="{36326796-1ADD-4924-B219-36164786C8E3}" type="sibTrans" cxnId="{2256765F-3F94-41C1-90E8-CF6A0ED63225}">
      <dgm:prSet/>
      <dgm:spPr/>
      <dgm:t>
        <a:bodyPr/>
        <a:lstStyle/>
        <a:p>
          <a:endParaRPr lang="ru-RU"/>
        </a:p>
      </dgm:t>
    </dgm:pt>
    <dgm:pt modelId="{13CF2387-8CF9-4789-A639-AF116E09A9BF}">
      <dgm:prSet phldrT="[Текст]" custT="1"/>
      <dgm:spPr/>
      <dgm:t>
        <a:bodyPr/>
        <a:lstStyle/>
        <a:p>
          <a:r>
            <a:rPr lang="ru-RU" sz="2000" dirty="0" smtClean="0"/>
            <a:t>Формирование ориентировки в вариантах использования физики в реальных условиях</a:t>
          </a:r>
          <a:endParaRPr lang="ru-RU" sz="2000" dirty="0"/>
        </a:p>
      </dgm:t>
    </dgm:pt>
    <dgm:pt modelId="{2E480DFE-8290-4E14-B1CE-8ACD2BD4A976}" type="parTrans" cxnId="{EA1A7541-792F-40FE-A638-EA997AC5CA31}">
      <dgm:prSet/>
      <dgm:spPr/>
      <dgm:t>
        <a:bodyPr/>
        <a:lstStyle/>
        <a:p>
          <a:endParaRPr lang="ru-RU" dirty="0"/>
        </a:p>
      </dgm:t>
    </dgm:pt>
    <dgm:pt modelId="{F224FD54-A93B-48E9-9CB2-7E17B4589790}" type="sibTrans" cxnId="{EA1A7541-792F-40FE-A638-EA997AC5CA31}">
      <dgm:prSet/>
      <dgm:spPr/>
      <dgm:t>
        <a:bodyPr/>
        <a:lstStyle/>
        <a:p>
          <a:endParaRPr lang="ru-RU"/>
        </a:p>
      </dgm:t>
    </dgm:pt>
    <dgm:pt modelId="{28D9A608-A6BF-4E40-A47F-8AF4BBBC9E2D}">
      <dgm:prSet phldrT="[Текст]" custT="1"/>
      <dgm:spPr/>
      <dgm:t>
        <a:bodyPr/>
        <a:lstStyle/>
        <a:p>
          <a:r>
            <a:rPr lang="ru-RU" sz="2000" dirty="0" smtClean="0"/>
            <a:t>Поддержка процессов самопознания и становления индивидуального стиля деятельности</a:t>
          </a:r>
          <a:endParaRPr lang="ru-RU" sz="2000" dirty="0"/>
        </a:p>
      </dgm:t>
    </dgm:pt>
    <dgm:pt modelId="{1936FFF1-1501-4A72-8FE8-0246FAF000AF}" type="parTrans" cxnId="{AA512FAA-4300-4421-9E3B-3D9D57EFA368}">
      <dgm:prSet/>
      <dgm:spPr/>
      <dgm:t>
        <a:bodyPr/>
        <a:lstStyle/>
        <a:p>
          <a:endParaRPr lang="ru-RU" dirty="0"/>
        </a:p>
      </dgm:t>
    </dgm:pt>
    <dgm:pt modelId="{DA3276B5-77D7-43E1-B609-99E0A98892BB}" type="sibTrans" cxnId="{AA512FAA-4300-4421-9E3B-3D9D57EFA368}">
      <dgm:prSet/>
      <dgm:spPr/>
      <dgm:t>
        <a:bodyPr/>
        <a:lstStyle/>
        <a:p>
          <a:endParaRPr lang="ru-RU"/>
        </a:p>
      </dgm:t>
    </dgm:pt>
    <dgm:pt modelId="{41B4A7C3-53D3-4904-9510-E5B52577C865}" type="pres">
      <dgm:prSet presAssocID="{2109E96E-B6CE-467C-B841-D351EB2497B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5F8DB9-6848-4267-BBDB-193B51379F1A}" type="pres">
      <dgm:prSet presAssocID="{50FDED46-E23A-4788-8E39-29DBBBDE25AB}" presName="root1" presStyleCnt="0"/>
      <dgm:spPr/>
    </dgm:pt>
    <dgm:pt modelId="{F8A9C600-44AD-48E0-8A95-6900A4423D7D}" type="pres">
      <dgm:prSet presAssocID="{50FDED46-E23A-4788-8E39-29DBBBDE25AB}" presName="LevelOneTextNode" presStyleLbl="node0" presStyleIdx="0" presStyleCnt="1" custScaleX="133141" custLinFactNeighborX="-7325" custLinFactNeighborY="107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DCD72D8-768C-4404-BE37-51C5CB9100F4}" type="pres">
      <dgm:prSet presAssocID="{50FDED46-E23A-4788-8E39-29DBBBDE25AB}" presName="level2hierChild" presStyleCnt="0"/>
      <dgm:spPr/>
    </dgm:pt>
    <dgm:pt modelId="{94AB20D7-0DE5-4C8A-902F-86C7E8C84406}" type="pres">
      <dgm:prSet presAssocID="{4C497BF3-8DB9-4FB3-8B2E-C81E5D0F345D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D76E43A0-03E5-4C74-9891-E892D171D2AB}" type="pres">
      <dgm:prSet presAssocID="{4C497BF3-8DB9-4FB3-8B2E-C81E5D0F345D}" presName="connTx" presStyleLbl="parChTrans1D2" presStyleIdx="0" presStyleCnt="3"/>
      <dgm:spPr/>
      <dgm:t>
        <a:bodyPr/>
        <a:lstStyle/>
        <a:p>
          <a:endParaRPr lang="ru-RU"/>
        </a:p>
      </dgm:t>
    </dgm:pt>
    <dgm:pt modelId="{4F766CB4-4820-4ECD-BCA2-19AB8BDBED03}" type="pres">
      <dgm:prSet presAssocID="{A71E59B7-45F1-4A76-BC7C-471927CDC7EF}" presName="root2" presStyleCnt="0"/>
      <dgm:spPr/>
    </dgm:pt>
    <dgm:pt modelId="{C1B76A13-C753-4D69-87C4-43CEA0FA3F99}" type="pres">
      <dgm:prSet presAssocID="{A71E59B7-45F1-4A76-BC7C-471927CDC7EF}" presName="LevelTwoTextNode" presStyleLbl="node2" presStyleIdx="0" presStyleCnt="3" custScaleX="132207" custScaleY="869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40C44A3-CEEC-44E6-AA4E-73CCE23C3465}" type="pres">
      <dgm:prSet presAssocID="{A71E59B7-45F1-4A76-BC7C-471927CDC7EF}" presName="level3hierChild" presStyleCnt="0"/>
      <dgm:spPr/>
    </dgm:pt>
    <dgm:pt modelId="{1A3E7429-A007-4558-8A79-7F741699555E}" type="pres">
      <dgm:prSet presAssocID="{2E480DFE-8290-4E14-B1CE-8ACD2BD4A976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91915038-A510-4B00-A40F-15F516E1035B}" type="pres">
      <dgm:prSet presAssocID="{2E480DFE-8290-4E14-B1CE-8ACD2BD4A976}" presName="connTx" presStyleLbl="parChTrans1D2" presStyleIdx="1" presStyleCnt="3"/>
      <dgm:spPr/>
      <dgm:t>
        <a:bodyPr/>
        <a:lstStyle/>
        <a:p>
          <a:endParaRPr lang="ru-RU"/>
        </a:p>
      </dgm:t>
    </dgm:pt>
    <dgm:pt modelId="{E1B133FD-AA52-45BC-B595-7FAF510D0E14}" type="pres">
      <dgm:prSet presAssocID="{13CF2387-8CF9-4789-A639-AF116E09A9BF}" presName="root2" presStyleCnt="0"/>
      <dgm:spPr/>
    </dgm:pt>
    <dgm:pt modelId="{0B2DA7C7-B680-42C0-8E04-658C4D1B24A6}" type="pres">
      <dgm:prSet presAssocID="{13CF2387-8CF9-4789-A639-AF116E09A9BF}" presName="LevelTwoTextNode" presStyleLbl="node2" presStyleIdx="1" presStyleCnt="3" custScaleX="133085" custScaleY="951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8FFA531-CEBB-4776-8A2C-1C5890F0CB24}" type="pres">
      <dgm:prSet presAssocID="{13CF2387-8CF9-4789-A639-AF116E09A9BF}" presName="level3hierChild" presStyleCnt="0"/>
      <dgm:spPr/>
    </dgm:pt>
    <dgm:pt modelId="{79196948-C418-4295-926C-C4841137154F}" type="pres">
      <dgm:prSet presAssocID="{1936FFF1-1501-4A72-8FE8-0246FAF000AF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17776C44-D042-4423-BBD0-FD1751EF0429}" type="pres">
      <dgm:prSet presAssocID="{1936FFF1-1501-4A72-8FE8-0246FAF000AF}" presName="connTx" presStyleLbl="parChTrans1D2" presStyleIdx="2" presStyleCnt="3"/>
      <dgm:spPr/>
      <dgm:t>
        <a:bodyPr/>
        <a:lstStyle/>
        <a:p>
          <a:endParaRPr lang="ru-RU"/>
        </a:p>
      </dgm:t>
    </dgm:pt>
    <dgm:pt modelId="{685AA5C1-0505-4A65-9D5D-6456D0E282CC}" type="pres">
      <dgm:prSet presAssocID="{28D9A608-A6BF-4E40-A47F-8AF4BBBC9E2D}" presName="root2" presStyleCnt="0"/>
      <dgm:spPr/>
    </dgm:pt>
    <dgm:pt modelId="{3E3BC9AA-5405-4670-AF0F-4BA0CD86E3D0}" type="pres">
      <dgm:prSet presAssocID="{28D9A608-A6BF-4E40-A47F-8AF4BBBC9E2D}" presName="LevelTwoTextNode" presStyleLbl="node2" presStyleIdx="2" presStyleCnt="3" custScaleX="132792" custScaleY="1000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CE73EDF-7B00-43F2-907F-0509A7DE525B}" type="pres">
      <dgm:prSet presAssocID="{28D9A608-A6BF-4E40-A47F-8AF4BBBC9E2D}" presName="level3hierChild" presStyleCnt="0"/>
      <dgm:spPr/>
    </dgm:pt>
  </dgm:ptLst>
  <dgm:cxnLst>
    <dgm:cxn modelId="{45C6CB50-7F7F-49C1-88C0-8D8AEAA11C29}" type="presOf" srcId="{A71E59B7-45F1-4A76-BC7C-471927CDC7EF}" destId="{C1B76A13-C753-4D69-87C4-43CEA0FA3F99}" srcOrd="0" destOrd="0" presId="urn:microsoft.com/office/officeart/2008/layout/HorizontalMultiLevelHierarchy"/>
    <dgm:cxn modelId="{AD5B5242-7DA4-4FCD-B499-8549EB72C34E}" type="presOf" srcId="{2E480DFE-8290-4E14-B1CE-8ACD2BD4A976}" destId="{91915038-A510-4B00-A40F-15F516E1035B}" srcOrd="1" destOrd="0" presId="urn:microsoft.com/office/officeart/2008/layout/HorizontalMultiLevelHierarchy"/>
    <dgm:cxn modelId="{59DF2BA6-92C9-49E8-A142-67EED980A261}" type="presOf" srcId="{13CF2387-8CF9-4789-A639-AF116E09A9BF}" destId="{0B2DA7C7-B680-42C0-8E04-658C4D1B24A6}" srcOrd="0" destOrd="0" presId="urn:microsoft.com/office/officeart/2008/layout/HorizontalMultiLevelHierarchy"/>
    <dgm:cxn modelId="{D0CC027D-E718-43C7-92D6-AA9B6CCE08EE}" srcId="{2109E96E-B6CE-467C-B841-D351EB2497BB}" destId="{50FDED46-E23A-4788-8E39-29DBBBDE25AB}" srcOrd="0" destOrd="0" parTransId="{93B267E3-A61E-4716-83E5-FFC561146C6D}" sibTransId="{0B61013C-334A-42AF-B7B9-8C2B684501F3}"/>
    <dgm:cxn modelId="{D02E378A-AD01-4E11-B90C-8718C4CD5A77}" type="presOf" srcId="{2109E96E-B6CE-467C-B841-D351EB2497BB}" destId="{41B4A7C3-53D3-4904-9510-E5B52577C865}" srcOrd="0" destOrd="0" presId="urn:microsoft.com/office/officeart/2008/layout/HorizontalMultiLevelHierarchy"/>
    <dgm:cxn modelId="{91AE313A-876F-4D6E-AD51-864F3C8DF056}" type="presOf" srcId="{1936FFF1-1501-4A72-8FE8-0246FAF000AF}" destId="{79196948-C418-4295-926C-C4841137154F}" srcOrd="0" destOrd="0" presId="urn:microsoft.com/office/officeart/2008/layout/HorizontalMultiLevelHierarchy"/>
    <dgm:cxn modelId="{90ACA119-6C10-4E53-BA2B-8653708479CF}" type="presOf" srcId="{28D9A608-A6BF-4E40-A47F-8AF4BBBC9E2D}" destId="{3E3BC9AA-5405-4670-AF0F-4BA0CD86E3D0}" srcOrd="0" destOrd="0" presId="urn:microsoft.com/office/officeart/2008/layout/HorizontalMultiLevelHierarchy"/>
    <dgm:cxn modelId="{CD4AA96A-3476-4BEE-A6B0-BC2D40CB216E}" type="presOf" srcId="{4C497BF3-8DB9-4FB3-8B2E-C81E5D0F345D}" destId="{94AB20D7-0DE5-4C8A-902F-86C7E8C84406}" srcOrd="0" destOrd="0" presId="urn:microsoft.com/office/officeart/2008/layout/HorizontalMultiLevelHierarchy"/>
    <dgm:cxn modelId="{2256765F-3F94-41C1-90E8-CF6A0ED63225}" srcId="{50FDED46-E23A-4788-8E39-29DBBBDE25AB}" destId="{A71E59B7-45F1-4A76-BC7C-471927CDC7EF}" srcOrd="0" destOrd="0" parTransId="{4C497BF3-8DB9-4FB3-8B2E-C81E5D0F345D}" sibTransId="{36326796-1ADD-4924-B219-36164786C8E3}"/>
    <dgm:cxn modelId="{0B38451C-21B2-48ED-8B7D-17AD6B8A56E6}" type="presOf" srcId="{4C497BF3-8DB9-4FB3-8B2E-C81E5D0F345D}" destId="{D76E43A0-03E5-4C74-9891-E892D171D2AB}" srcOrd="1" destOrd="0" presId="urn:microsoft.com/office/officeart/2008/layout/HorizontalMultiLevelHierarchy"/>
    <dgm:cxn modelId="{D79D89BF-B560-416C-AB3A-4EAA677F01DD}" type="presOf" srcId="{50FDED46-E23A-4788-8E39-29DBBBDE25AB}" destId="{F8A9C600-44AD-48E0-8A95-6900A4423D7D}" srcOrd="0" destOrd="0" presId="urn:microsoft.com/office/officeart/2008/layout/HorizontalMultiLevelHierarchy"/>
    <dgm:cxn modelId="{AA512FAA-4300-4421-9E3B-3D9D57EFA368}" srcId="{50FDED46-E23A-4788-8E39-29DBBBDE25AB}" destId="{28D9A608-A6BF-4E40-A47F-8AF4BBBC9E2D}" srcOrd="2" destOrd="0" parTransId="{1936FFF1-1501-4A72-8FE8-0246FAF000AF}" sibTransId="{DA3276B5-77D7-43E1-B609-99E0A98892BB}"/>
    <dgm:cxn modelId="{08EF31E3-791E-4272-8D93-600FDE60EC3E}" type="presOf" srcId="{1936FFF1-1501-4A72-8FE8-0246FAF000AF}" destId="{17776C44-D042-4423-BBD0-FD1751EF0429}" srcOrd="1" destOrd="0" presId="urn:microsoft.com/office/officeart/2008/layout/HorizontalMultiLevelHierarchy"/>
    <dgm:cxn modelId="{E15EB73E-991D-49E0-9DE1-6492C20BBAD1}" type="presOf" srcId="{2E480DFE-8290-4E14-B1CE-8ACD2BD4A976}" destId="{1A3E7429-A007-4558-8A79-7F741699555E}" srcOrd="0" destOrd="0" presId="urn:microsoft.com/office/officeart/2008/layout/HorizontalMultiLevelHierarchy"/>
    <dgm:cxn modelId="{EA1A7541-792F-40FE-A638-EA997AC5CA31}" srcId="{50FDED46-E23A-4788-8E39-29DBBBDE25AB}" destId="{13CF2387-8CF9-4789-A639-AF116E09A9BF}" srcOrd="1" destOrd="0" parTransId="{2E480DFE-8290-4E14-B1CE-8ACD2BD4A976}" sibTransId="{F224FD54-A93B-48E9-9CB2-7E17B4589790}"/>
    <dgm:cxn modelId="{A1136670-C644-4178-8E28-76E8773B02DF}" type="presParOf" srcId="{41B4A7C3-53D3-4904-9510-E5B52577C865}" destId="{0B5F8DB9-6848-4267-BBDB-193B51379F1A}" srcOrd="0" destOrd="0" presId="urn:microsoft.com/office/officeart/2008/layout/HorizontalMultiLevelHierarchy"/>
    <dgm:cxn modelId="{13A9F391-0707-4F85-91A9-F499CBAD27DC}" type="presParOf" srcId="{0B5F8DB9-6848-4267-BBDB-193B51379F1A}" destId="{F8A9C600-44AD-48E0-8A95-6900A4423D7D}" srcOrd="0" destOrd="0" presId="urn:microsoft.com/office/officeart/2008/layout/HorizontalMultiLevelHierarchy"/>
    <dgm:cxn modelId="{DAF97205-6C61-44B6-9ABE-30598DCC96C6}" type="presParOf" srcId="{0B5F8DB9-6848-4267-BBDB-193B51379F1A}" destId="{5DCD72D8-768C-4404-BE37-51C5CB9100F4}" srcOrd="1" destOrd="0" presId="urn:microsoft.com/office/officeart/2008/layout/HorizontalMultiLevelHierarchy"/>
    <dgm:cxn modelId="{86095DA3-7E97-4CED-A1B3-5179DCCF2BA0}" type="presParOf" srcId="{5DCD72D8-768C-4404-BE37-51C5CB9100F4}" destId="{94AB20D7-0DE5-4C8A-902F-86C7E8C84406}" srcOrd="0" destOrd="0" presId="urn:microsoft.com/office/officeart/2008/layout/HorizontalMultiLevelHierarchy"/>
    <dgm:cxn modelId="{81AEB9A2-9119-4563-AB1C-02C1B2E64F76}" type="presParOf" srcId="{94AB20D7-0DE5-4C8A-902F-86C7E8C84406}" destId="{D76E43A0-03E5-4C74-9891-E892D171D2AB}" srcOrd="0" destOrd="0" presId="urn:microsoft.com/office/officeart/2008/layout/HorizontalMultiLevelHierarchy"/>
    <dgm:cxn modelId="{3355BD23-A368-4F33-BF27-8BDDB7420784}" type="presParOf" srcId="{5DCD72D8-768C-4404-BE37-51C5CB9100F4}" destId="{4F766CB4-4820-4ECD-BCA2-19AB8BDBED03}" srcOrd="1" destOrd="0" presId="urn:microsoft.com/office/officeart/2008/layout/HorizontalMultiLevelHierarchy"/>
    <dgm:cxn modelId="{E53AA1A9-CAB3-406D-B352-B1F28BD311B0}" type="presParOf" srcId="{4F766CB4-4820-4ECD-BCA2-19AB8BDBED03}" destId="{C1B76A13-C753-4D69-87C4-43CEA0FA3F99}" srcOrd="0" destOrd="0" presId="urn:microsoft.com/office/officeart/2008/layout/HorizontalMultiLevelHierarchy"/>
    <dgm:cxn modelId="{F4E0D476-E987-4618-9288-8433933F0830}" type="presParOf" srcId="{4F766CB4-4820-4ECD-BCA2-19AB8BDBED03}" destId="{740C44A3-CEEC-44E6-AA4E-73CCE23C3465}" srcOrd="1" destOrd="0" presId="urn:microsoft.com/office/officeart/2008/layout/HorizontalMultiLevelHierarchy"/>
    <dgm:cxn modelId="{5296567D-86C7-49BE-B31C-0A13DC964F83}" type="presParOf" srcId="{5DCD72D8-768C-4404-BE37-51C5CB9100F4}" destId="{1A3E7429-A007-4558-8A79-7F741699555E}" srcOrd="2" destOrd="0" presId="urn:microsoft.com/office/officeart/2008/layout/HorizontalMultiLevelHierarchy"/>
    <dgm:cxn modelId="{7D411F77-79F8-4131-81BE-BEA5CC488014}" type="presParOf" srcId="{1A3E7429-A007-4558-8A79-7F741699555E}" destId="{91915038-A510-4B00-A40F-15F516E1035B}" srcOrd="0" destOrd="0" presId="urn:microsoft.com/office/officeart/2008/layout/HorizontalMultiLevelHierarchy"/>
    <dgm:cxn modelId="{665F3790-2E4A-4C85-BD61-250EC1C71442}" type="presParOf" srcId="{5DCD72D8-768C-4404-BE37-51C5CB9100F4}" destId="{E1B133FD-AA52-45BC-B595-7FAF510D0E14}" srcOrd="3" destOrd="0" presId="urn:microsoft.com/office/officeart/2008/layout/HorizontalMultiLevelHierarchy"/>
    <dgm:cxn modelId="{9BE24D4C-D4E8-400C-898C-69390B45646F}" type="presParOf" srcId="{E1B133FD-AA52-45BC-B595-7FAF510D0E14}" destId="{0B2DA7C7-B680-42C0-8E04-658C4D1B24A6}" srcOrd="0" destOrd="0" presId="urn:microsoft.com/office/officeart/2008/layout/HorizontalMultiLevelHierarchy"/>
    <dgm:cxn modelId="{03F74CF0-DF4D-4A5A-BD5A-6A23C4A426FB}" type="presParOf" srcId="{E1B133FD-AA52-45BC-B595-7FAF510D0E14}" destId="{88FFA531-CEBB-4776-8A2C-1C5890F0CB24}" srcOrd="1" destOrd="0" presId="urn:microsoft.com/office/officeart/2008/layout/HorizontalMultiLevelHierarchy"/>
    <dgm:cxn modelId="{AE674FBF-2659-47C0-92D0-7693BF1B31E2}" type="presParOf" srcId="{5DCD72D8-768C-4404-BE37-51C5CB9100F4}" destId="{79196948-C418-4295-926C-C4841137154F}" srcOrd="4" destOrd="0" presId="urn:microsoft.com/office/officeart/2008/layout/HorizontalMultiLevelHierarchy"/>
    <dgm:cxn modelId="{28CFE725-31EB-439C-ADCE-6398C2EF1C33}" type="presParOf" srcId="{79196948-C418-4295-926C-C4841137154F}" destId="{17776C44-D042-4423-BBD0-FD1751EF0429}" srcOrd="0" destOrd="0" presId="urn:microsoft.com/office/officeart/2008/layout/HorizontalMultiLevelHierarchy"/>
    <dgm:cxn modelId="{295A6672-497A-4E51-A4F1-15F1D95224C4}" type="presParOf" srcId="{5DCD72D8-768C-4404-BE37-51C5CB9100F4}" destId="{685AA5C1-0505-4A65-9D5D-6456D0E282CC}" srcOrd="5" destOrd="0" presId="urn:microsoft.com/office/officeart/2008/layout/HorizontalMultiLevelHierarchy"/>
    <dgm:cxn modelId="{F4E2D246-E2A7-4200-A1D9-DD1A00EF2904}" type="presParOf" srcId="{685AA5C1-0505-4A65-9D5D-6456D0E282CC}" destId="{3E3BC9AA-5405-4670-AF0F-4BA0CD86E3D0}" srcOrd="0" destOrd="0" presId="urn:microsoft.com/office/officeart/2008/layout/HorizontalMultiLevelHierarchy"/>
    <dgm:cxn modelId="{486DB6EE-29AE-4833-86C4-743A6ED060A1}" type="presParOf" srcId="{685AA5C1-0505-4A65-9D5D-6456D0E282CC}" destId="{CCE73EDF-7B00-43F2-907F-0509A7DE525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196948-C418-4295-926C-C4841137154F}">
      <dsp:nvSpPr>
        <dsp:cNvPr id="0" name=""/>
        <dsp:cNvSpPr/>
      </dsp:nvSpPr>
      <dsp:spPr>
        <a:xfrm>
          <a:off x="1401701" y="2570416"/>
          <a:ext cx="709525" cy="11238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4762" y="0"/>
              </a:lnTo>
              <a:lnTo>
                <a:pt x="354762" y="1123810"/>
              </a:lnTo>
              <a:lnTo>
                <a:pt x="709525" y="112381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1723238" y="3099095"/>
        <a:ext cx="66452" cy="66452"/>
      </dsp:txXfrm>
    </dsp:sp>
    <dsp:sp modelId="{1A3E7429-A007-4558-8A79-7F741699555E}">
      <dsp:nvSpPr>
        <dsp:cNvPr id="0" name=""/>
        <dsp:cNvSpPr/>
      </dsp:nvSpPr>
      <dsp:spPr>
        <a:xfrm>
          <a:off x="1401701" y="2455930"/>
          <a:ext cx="70952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114485"/>
              </a:moveTo>
              <a:lnTo>
                <a:pt x="354762" y="114485"/>
              </a:lnTo>
              <a:lnTo>
                <a:pt x="354762" y="45720"/>
              </a:lnTo>
              <a:lnTo>
                <a:pt x="709525" y="4572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1738643" y="2483829"/>
        <a:ext cx="35642" cy="35642"/>
      </dsp:txXfrm>
    </dsp:sp>
    <dsp:sp modelId="{94AB20D7-0DE5-4C8A-902F-86C7E8C84406}">
      <dsp:nvSpPr>
        <dsp:cNvPr id="0" name=""/>
        <dsp:cNvSpPr/>
      </dsp:nvSpPr>
      <dsp:spPr>
        <a:xfrm>
          <a:off x="1401701" y="1372831"/>
          <a:ext cx="709525" cy="1197584"/>
        </a:xfrm>
        <a:custGeom>
          <a:avLst/>
          <a:gdLst/>
          <a:ahLst/>
          <a:cxnLst/>
          <a:rect l="0" t="0" r="0" b="0"/>
          <a:pathLst>
            <a:path>
              <a:moveTo>
                <a:pt x="0" y="1197584"/>
              </a:moveTo>
              <a:lnTo>
                <a:pt x="354762" y="1197584"/>
              </a:lnTo>
              <a:lnTo>
                <a:pt x="354762" y="0"/>
              </a:lnTo>
              <a:lnTo>
                <a:pt x="709525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1721664" y="1936824"/>
        <a:ext cx="69599" cy="69599"/>
      </dsp:txXfrm>
    </dsp:sp>
    <dsp:sp modelId="{F8A9C600-44AD-48E0-8A95-6900A4423D7D}">
      <dsp:nvSpPr>
        <dsp:cNvPr id="0" name=""/>
        <dsp:cNvSpPr/>
      </dsp:nvSpPr>
      <dsp:spPr>
        <a:xfrm rot="16200000">
          <a:off x="-1806396" y="1922717"/>
          <a:ext cx="5120799" cy="129539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Профессиональное самоопределение учащихся через физику в школе</a:t>
          </a:r>
          <a:endParaRPr lang="ru-RU" sz="2400" kern="1200" dirty="0"/>
        </a:p>
      </dsp:txBody>
      <dsp:txXfrm>
        <a:off x="-1806396" y="1922717"/>
        <a:ext cx="5120799" cy="1295397"/>
      </dsp:txXfrm>
    </dsp:sp>
    <dsp:sp modelId="{C1B76A13-C753-4D69-87C4-43CEA0FA3F99}">
      <dsp:nvSpPr>
        <dsp:cNvPr id="0" name=""/>
        <dsp:cNvSpPr/>
      </dsp:nvSpPr>
      <dsp:spPr>
        <a:xfrm>
          <a:off x="2111227" y="950074"/>
          <a:ext cx="4219098" cy="84551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Формирование знаний по физике в контексте предметной деятельности</a:t>
          </a:r>
          <a:endParaRPr lang="ru-RU" sz="2000" kern="1200" dirty="0"/>
        </a:p>
      </dsp:txBody>
      <dsp:txXfrm>
        <a:off x="2111227" y="950074"/>
        <a:ext cx="4219098" cy="845514"/>
      </dsp:txXfrm>
    </dsp:sp>
    <dsp:sp modelId="{0B2DA7C7-B680-42C0-8E04-658C4D1B24A6}">
      <dsp:nvSpPr>
        <dsp:cNvPr id="0" name=""/>
        <dsp:cNvSpPr/>
      </dsp:nvSpPr>
      <dsp:spPr>
        <a:xfrm>
          <a:off x="2111227" y="2038826"/>
          <a:ext cx="4247118" cy="92564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Формирование ориентировки в вариантах использования физики в реальных условиях</a:t>
          </a:r>
          <a:endParaRPr lang="ru-RU" sz="2000" kern="1200" dirty="0"/>
        </a:p>
      </dsp:txBody>
      <dsp:txXfrm>
        <a:off x="2111227" y="2038826"/>
        <a:ext cx="4247118" cy="925647"/>
      </dsp:txXfrm>
    </dsp:sp>
    <dsp:sp modelId="{3E3BC9AA-5405-4670-AF0F-4BA0CD86E3D0}">
      <dsp:nvSpPr>
        <dsp:cNvPr id="0" name=""/>
        <dsp:cNvSpPr/>
      </dsp:nvSpPr>
      <dsp:spPr>
        <a:xfrm>
          <a:off x="2111227" y="3207711"/>
          <a:ext cx="4237767" cy="97302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Поддержка процессов самопознания и становления индивидуального стиля деятельности</a:t>
          </a:r>
          <a:endParaRPr lang="ru-RU" sz="2000" kern="1200" dirty="0"/>
        </a:p>
      </dsp:txBody>
      <dsp:txXfrm>
        <a:off x="2111227" y="3207711"/>
        <a:ext cx="4237767" cy="9730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803310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136603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400771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426760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9978887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407100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692761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62503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type="tx">
  <p:cSld name="Title and 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068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44169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820"/>
              <a:buFont typeface="Noto Sans Symbols"/>
              <a:buChar char="■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276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56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457200" y="6278562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3124200" y="6278562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6553200" y="6278562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732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30482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072122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361781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590322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71099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608336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793676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505450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0835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</p:sldLayoutIdLst>
  <p:transition spd="med">
    <p:push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infourok.ru/" TargetMode="External"/><Relationship Id="rId5" Type="http://schemas.openxmlformats.org/officeDocument/2006/relationships/hyperlink" Target="https://cyberleninka.ru/" TargetMode="External"/><Relationship Id="rId4" Type="http://schemas.openxmlformats.org/officeDocument/2006/relationships/hyperlink" Target="https://znanio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ctrTitle"/>
          </p:nvPr>
        </p:nvSpPr>
        <p:spPr>
          <a:xfrm>
            <a:off x="1102458" y="207391"/>
            <a:ext cx="5826719" cy="226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Arial"/>
              <a:buNone/>
            </a:pPr>
            <a:r>
              <a:rPr lang="ru-RU" sz="2000" dirty="0" smtClean="0"/>
              <a:t>УПРАВЛЕНИЕ ОБРАЗОВАНИЯ ЗАТО СЕВЕРСК</a:t>
            </a:r>
            <a:endParaRPr sz="2000" dirty="0"/>
          </a:p>
        </p:txBody>
      </p:sp>
      <p:sp>
        <p:nvSpPr>
          <p:cNvPr id="98" name="Shape 98"/>
          <p:cNvSpPr txBox="1">
            <a:spLocks noGrp="1"/>
          </p:cNvSpPr>
          <p:nvPr>
            <p:ph type="subTitle" idx="1"/>
          </p:nvPr>
        </p:nvSpPr>
        <p:spPr>
          <a:xfrm>
            <a:off x="603315" y="1696825"/>
            <a:ext cx="6825007" cy="4543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910"/>
              <a:buFont typeface="Noto Sans Symbols"/>
              <a:buNone/>
            </a:pPr>
            <a:r>
              <a:rPr lang="en-US" sz="3200" b="1" i="0" u="none" strike="noStrike" cap="none" dirty="0" err="1">
                <a:solidFill>
                  <a:schemeClr val="dk1"/>
                </a:solidFill>
                <a:latin typeface="+mj-lt"/>
                <a:ea typeface="Tahoma"/>
                <a:cs typeface="Tahoma"/>
                <a:sym typeface="Tahoma"/>
              </a:rPr>
              <a:t>Использование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+mj-lt"/>
                <a:ea typeface="Tahoma"/>
                <a:cs typeface="Tahoma"/>
                <a:sym typeface="Tahoma"/>
              </a:rPr>
              <a:t> </a:t>
            </a:r>
            <a:endParaRPr lang="ru-RU" sz="3200" b="1" i="0" u="none" strike="noStrike" cap="none" dirty="0" smtClean="0">
              <a:solidFill>
                <a:schemeClr val="dk1"/>
              </a:solidFill>
              <a:latin typeface="+mj-lt"/>
              <a:ea typeface="Tahoma"/>
              <a:cs typeface="Tahoma"/>
              <a:sym typeface="Tahoma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910"/>
              <a:buFont typeface="Noto Sans Symbols"/>
              <a:buNone/>
            </a:pPr>
            <a:r>
              <a:rPr lang="en-US" sz="3200" b="1" i="0" u="none" strike="noStrike" cap="none" dirty="0" err="1" smtClean="0">
                <a:solidFill>
                  <a:schemeClr val="dk1"/>
                </a:solidFill>
                <a:latin typeface="+mj-lt"/>
                <a:ea typeface="Tahoma"/>
                <a:cs typeface="Tahoma"/>
                <a:sym typeface="Tahoma"/>
              </a:rPr>
              <a:t>личностно-ориентированного</a:t>
            </a:r>
            <a:r>
              <a:rPr lang="en-US" sz="3200" b="1" i="0" u="none" strike="noStrike" cap="none" dirty="0" smtClean="0">
                <a:solidFill>
                  <a:schemeClr val="dk1"/>
                </a:solidFill>
                <a:latin typeface="+mj-lt"/>
                <a:ea typeface="Tahoma"/>
                <a:cs typeface="Tahoma"/>
                <a:sym typeface="Tahoma"/>
              </a:rPr>
              <a:t> </a:t>
            </a:r>
            <a:r>
              <a:rPr lang="en-US" sz="3200" b="1" i="0" u="none" strike="noStrike" cap="none" dirty="0" err="1" smtClean="0">
                <a:solidFill>
                  <a:schemeClr val="dk1"/>
                </a:solidFill>
                <a:latin typeface="+mj-lt"/>
                <a:ea typeface="Tahoma"/>
                <a:cs typeface="Tahoma"/>
                <a:sym typeface="Tahoma"/>
              </a:rPr>
              <a:t>подхода</a:t>
            </a:r>
            <a:r>
              <a:rPr lang="ru-RU" sz="3200" b="1" i="0" u="none" strike="noStrike" cap="none" dirty="0" smtClean="0">
                <a:solidFill>
                  <a:schemeClr val="dk1"/>
                </a:solidFill>
                <a:latin typeface="+mj-lt"/>
                <a:ea typeface="Tahoma"/>
                <a:cs typeface="Tahoma"/>
                <a:sym typeface="Tahoma"/>
              </a:rPr>
              <a:t> </a:t>
            </a:r>
            <a:r>
              <a:rPr lang="en-US" sz="3200" b="1" i="0" u="none" strike="noStrike" cap="none" dirty="0" err="1" smtClean="0">
                <a:solidFill>
                  <a:schemeClr val="dk1"/>
                </a:solidFill>
                <a:latin typeface="+mj-lt"/>
                <a:ea typeface="Tahoma"/>
                <a:cs typeface="Tahoma"/>
                <a:sym typeface="Tahoma"/>
              </a:rPr>
              <a:t>на</a:t>
            </a:r>
            <a:r>
              <a:rPr lang="en-US" sz="3200" b="1" i="0" u="none" strike="noStrike" cap="none" dirty="0" smtClean="0">
                <a:solidFill>
                  <a:schemeClr val="dk1"/>
                </a:solidFill>
                <a:latin typeface="+mj-lt"/>
                <a:ea typeface="Tahoma"/>
                <a:cs typeface="Tahoma"/>
                <a:sym typeface="Tahoma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+mj-lt"/>
                <a:ea typeface="Tahoma"/>
                <a:cs typeface="Tahoma"/>
                <a:sym typeface="Tahoma"/>
              </a:rPr>
              <a:t>уроках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+mj-lt"/>
                <a:ea typeface="Tahoma"/>
                <a:cs typeface="Tahoma"/>
                <a:sym typeface="Tahoma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+mj-lt"/>
                <a:ea typeface="Tahoma"/>
                <a:cs typeface="Tahoma"/>
                <a:sym typeface="Tahoma"/>
              </a:rPr>
              <a:t>физики</a:t>
            </a:r>
            <a:endParaRPr sz="3200" dirty="0">
              <a:latin typeface="+mj-lt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910"/>
              <a:buFont typeface="Noto Sans Symbols"/>
              <a:buNone/>
            </a:pPr>
            <a:r>
              <a:rPr lang="en-US" sz="3200" b="1" i="0" u="none" strike="noStrike" cap="none" dirty="0" err="1">
                <a:solidFill>
                  <a:schemeClr val="dk1"/>
                </a:solidFill>
                <a:latin typeface="+mj-lt"/>
                <a:ea typeface="Tahoma"/>
                <a:cs typeface="Tahoma"/>
                <a:sym typeface="Tahoma"/>
              </a:rPr>
              <a:t>как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+mj-lt"/>
                <a:ea typeface="Tahoma"/>
                <a:cs typeface="Tahoma"/>
                <a:sym typeface="Tahoma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+mj-lt"/>
                <a:ea typeface="Tahoma"/>
                <a:cs typeface="Tahoma"/>
                <a:sym typeface="Tahoma"/>
              </a:rPr>
              <a:t>средство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+mj-lt"/>
                <a:ea typeface="Tahoma"/>
                <a:cs typeface="Tahoma"/>
                <a:sym typeface="Tahoma"/>
              </a:rPr>
              <a:t>  </a:t>
            </a:r>
            <a:r>
              <a:rPr lang="ru-RU" sz="3200" b="1" i="0" u="none" strike="noStrike" cap="none" dirty="0" smtClean="0">
                <a:solidFill>
                  <a:schemeClr val="dk1"/>
                </a:solidFill>
                <a:latin typeface="+mj-lt"/>
                <a:ea typeface="Tahoma"/>
                <a:cs typeface="Tahoma"/>
                <a:sym typeface="Tahoma"/>
              </a:rPr>
              <a:t>формирования профессиональных компетенций и предпочтений в </a:t>
            </a:r>
            <a:r>
              <a:rPr lang="ru-RU" sz="3200" b="1" i="0" u="none" strike="noStrike" cap="none" dirty="0" smtClean="0">
                <a:solidFill>
                  <a:schemeClr val="dk1"/>
                </a:solidFill>
                <a:latin typeface="+mj-lt"/>
                <a:ea typeface="Tahoma"/>
                <a:cs typeface="Tahoma"/>
                <a:sym typeface="Tahoma"/>
              </a:rPr>
              <a:t>профессиональном </a:t>
            </a:r>
            <a:r>
              <a:rPr lang="ru-RU" sz="3200" b="1" i="0" u="none" strike="noStrike" cap="none" dirty="0" smtClean="0">
                <a:solidFill>
                  <a:schemeClr val="dk1"/>
                </a:solidFill>
                <a:latin typeface="+mj-lt"/>
                <a:ea typeface="Tahoma"/>
                <a:cs typeface="Tahoma"/>
                <a:sym typeface="Tahoma"/>
              </a:rPr>
              <a:t>самоопределении учащихся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910"/>
              <a:buFont typeface="Noto Sans Symbols"/>
              <a:buNone/>
            </a:pPr>
            <a:endParaRPr sz="2800" dirty="0"/>
          </a:p>
          <a:p>
            <a:pPr marL="0" marR="0" lvl="0" indent="0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910"/>
              <a:buFont typeface="Noto Sans Symbols"/>
              <a:buNone/>
            </a:pPr>
            <a:r>
              <a:rPr lang="ru-RU" sz="2000" b="1" i="0" u="none" strike="noStrike" cap="none" dirty="0" smtClean="0">
                <a:solidFill>
                  <a:schemeClr val="dk1"/>
                </a:solidFill>
                <a:ea typeface="Tahoma"/>
                <a:cs typeface="Tahoma"/>
                <a:sym typeface="Tahoma"/>
              </a:rPr>
              <a:t>О.Г.Кранина</a:t>
            </a:r>
            <a:endParaRPr lang="ru-RU" sz="2000" b="1" i="0" u="none" strike="noStrike" cap="none" dirty="0" smtClean="0">
              <a:solidFill>
                <a:schemeClr val="dk1"/>
              </a:solidFill>
              <a:ea typeface="Tahoma"/>
              <a:cs typeface="Tahoma"/>
              <a:sym typeface="Tahoma"/>
            </a:endParaRPr>
          </a:p>
          <a:p>
            <a:pPr marL="0" marR="0" lvl="0" indent="0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910"/>
              <a:buFont typeface="Noto Sans Symbols"/>
              <a:buNone/>
            </a:pPr>
            <a:r>
              <a:rPr lang="ru-RU" sz="2000" b="1" dirty="0">
                <a:solidFill>
                  <a:schemeClr val="dk1"/>
                </a:solidFill>
                <a:ea typeface="Tahoma"/>
                <a:cs typeface="Tahoma"/>
                <a:sym typeface="Tahoma"/>
              </a:rPr>
              <a:t>у</a:t>
            </a:r>
            <a:r>
              <a:rPr lang="ru-RU" sz="2000" b="1" dirty="0" smtClean="0">
                <a:solidFill>
                  <a:schemeClr val="dk1"/>
                </a:solidFill>
                <a:ea typeface="Tahoma"/>
                <a:cs typeface="Tahoma"/>
                <a:sym typeface="Tahoma"/>
              </a:rPr>
              <a:t>читель физики</a:t>
            </a:r>
          </a:p>
          <a:p>
            <a:pPr marL="0" marR="0" lvl="0" indent="0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910"/>
              <a:buFont typeface="Noto Sans Symbols"/>
              <a:buNone/>
            </a:pPr>
            <a:r>
              <a:rPr lang="ru-RU" sz="2000" b="1" i="0" u="none" strike="noStrike" cap="none" dirty="0" smtClean="0">
                <a:solidFill>
                  <a:schemeClr val="dk1"/>
                </a:solidFill>
                <a:ea typeface="Tahoma"/>
                <a:cs typeface="Tahoma"/>
                <a:sym typeface="Tahoma"/>
              </a:rPr>
              <a:t>МБОУ «Северская гимназия»</a:t>
            </a:r>
            <a:endParaRPr sz="2000" b="1" i="0" u="none" strike="noStrike" cap="none" dirty="0">
              <a:solidFill>
                <a:schemeClr val="dk1"/>
              </a:solidFill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+mj-lt"/>
              </a:rPr>
              <a:t>Поддержание мотивации</a:t>
            </a:r>
            <a:endParaRPr lang="ru-RU" sz="3200" b="1" dirty="0">
              <a:latin typeface="+mj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+mn-lt"/>
              </a:rPr>
              <a:t>Творческие домашние задания, развивающие профессиональные предпочтения обучающихся</a:t>
            </a:r>
          </a:p>
          <a:p>
            <a:endParaRPr lang="ru-RU" sz="2800" dirty="0" smtClean="0">
              <a:latin typeface="+mn-lt"/>
            </a:endParaRPr>
          </a:p>
          <a:p>
            <a:r>
              <a:rPr lang="ru-RU" sz="2800" dirty="0" smtClean="0">
                <a:latin typeface="+mn-lt"/>
              </a:rPr>
              <a:t>Формирование экспериментальных умений и навыков, способствующих воспитанию общей культуры труда</a:t>
            </a:r>
          </a:p>
          <a:p>
            <a:endParaRPr lang="ru-RU" sz="2800" dirty="0" smtClean="0">
              <a:latin typeface="+mn-lt"/>
            </a:endParaRPr>
          </a:p>
          <a:p>
            <a:r>
              <a:rPr lang="ru-RU" sz="2800" dirty="0" smtClean="0">
                <a:latin typeface="+mn-lt"/>
              </a:rPr>
              <a:t>Метод краткосрочных проектов «Мир глазами физика»</a:t>
            </a:r>
          </a:p>
          <a:p>
            <a:endParaRPr lang="ru-RU" sz="1800" dirty="0" smtClean="0">
              <a:latin typeface="Monotype Corsiva" panose="03010101010201010101" pitchFamily="66" charset="0"/>
            </a:endParaRPr>
          </a:p>
          <a:p>
            <a:endParaRPr lang="ru-RU" sz="1800" dirty="0" smtClean="0">
              <a:latin typeface="Monotype Corsiva" panose="03010101010201010101" pitchFamily="66" charset="0"/>
            </a:endParaRPr>
          </a:p>
          <a:p>
            <a:endParaRPr lang="ru-RU" sz="18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4012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+mj-lt"/>
              </a:rPr>
              <a:t>Используемая литература</a:t>
            </a:r>
            <a:endParaRPr lang="ru-RU" sz="3600" dirty="0">
              <a:latin typeface="+mj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4468"/>
            <a:ext cx="8229600" cy="4530725"/>
          </a:xfrm>
        </p:spPr>
        <p:txBody>
          <a:bodyPr/>
          <a:lstStyle/>
          <a:p>
            <a:r>
              <a:rPr lang="en-US" sz="2400" dirty="0">
                <a:latin typeface="+mn-lt"/>
                <a:hlinkClick r:id="rId4"/>
              </a:rPr>
              <a:t>https://znanio.ru</a:t>
            </a:r>
            <a:r>
              <a:rPr lang="en-US" sz="2400" dirty="0" smtClean="0">
                <a:latin typeface="+mn-lt"/>
                <a:hlinkClick r:id="rId4"/>
              </a:rPr>
              <a:t>/</a:t>
            </a:r>
            <a:endParaRPr lang="ru-RU" sz="2400" dirty="0" smtClean="0">
              <a:latin typeface="+mn-lt"/>
            </a:endParaRPr>
          </a:p>
          <a:p>
            <a:r>
              <a:rPr lang="en-US" sz="2400" dirty="0">
                <a:latin typeface="+mn-lt"/>
                <a:hlinkClick r:id="rId5"/>
              </a:rPr>
              <a:t>https://cyberleninka.ru</a:t>
            </a:r>
            <a:r>
              <a:rPr lang="en-US" sz="2400" dirty="0" smtClean="0">
                <a:latin typeface="+mn-lt"/>
                <a:hlinkClick r:id="rId5"/>
              </a:rPr>
              <a:t>/</a:t>
            </a:r>
            <a:endParaRPr lang="ru-RU" sz="2400" dirty="0" smtClean="0">
              <a:latin typeface="+mn-lt"/>
            </a:endParaRPr>
          </a:p>
          <a:p>
            <a:r>
              <a:rPr lang="en-US" sz="2400" dirty="0">
                <a:latin typeface="+mn-lt"/>
                <a:hlinkClick r:id="rId6"/>
              </a:rPr>
              <a:t>https://infourok.ru</a:t>
            </a:r>
            <a:r>
              <a:rPr lang="en-US" sz="2400" dirty="0" smtClean="0">
                <a:latin typeface="+mn-lt"/>
                <a:hlinkClick r:id="rId6"/>
              </a:rPr>
              <a:t>/</a:t>
            </a:r>
            <a:endParaRPr lang="ru-RU" sz="2400" dirty="0" smtClean="0">
              <a:latin typeface="+mn-lt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30400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7937292" cy="1532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ru-RU" sz="2400" b="1" dirty="0" smtClean="0">
                <a:latin typeface="Monotype Corsiva" panose="03010101010201010101" pitchFamily="66" charset="0"/>
              </a:rPr>
              <a:t>«Если Вы удачно выберете труд и вложите в него всю </a:t>
            </a:r>
            <a:r>
              <a:rPr lang="ru-RU" sz="2400" b="1" dirty="0" smtClean="0">
                <a:latin typeface="Monotype Corsiva" panose="03010101010201010101" pitchFamily="66" charset="0"/>
              </a:rPr>
              <a:t>душу,</a:t>
            </a:r>
            <a:r>
              <a:rPr lang="ru-RU" sz="2400" b="1" dirty="0" smtClean="0">
                <a:latin typeface="Monotype Corsiva" panose="03010101010201010101" pitchFamily="66" charset="0"/>
              </a:rPr>
              <a:t/>
            </a:r>
            <a:br>
              <a:rPr lang="ru-RU" sz="2400" b="1" dirty="0" smtClean="0">
                <a:latin typeface="Monotype Corsiva" panose="03010101010201010101" pitchFamily="66" charset="0"/>
              </a:rPr>
            </a:br>
            <a:r>
              <a:rPr lang="ru-RU" sz="2400" b="1" dirty="0" smtClean="0">
                <a:latin typeface="Monotype Corsiva" panose="03010101010201010101" pitchFamily="66" charset="0"/>
              </a:rPr>
              <a:t>то счастье само Вас отыщет,</a:t>
            </a:r>
            <a:br>
              <a:rPr lang="ru-RU" sz="2400" b="1" dirty="0" smtClean="0">
                <a:latin typeface="Monotype Corsiva" panose="03010101010201010101" pitchFamily="66" charset="0"/>
              </a:rPr>
            </a:br>
            <a:r>
              <a:rPr lang="ru-RU" sz="2400" b="1" dirty="0" smtClean="0">
                <a:latin typeface="Monotype Corsiva" panose="03010101010201010101" pitchFamily="66" charset="0"/>
              </a:rPr>
              <a:t>так как возможность заниматься любимым делом-</a:t>
            </a:r>
            <a:br>
              <a:rPr lang="ru-RU" sz="2400" b="1" dirty="0" smtClean="0">
                <a:latin typeface="Monotype Corsiva" panose="03010101010201010101" pitchFamily="66" charset="0"/>
              </a:rPr>
            </a:br>
            <a:r>
              <a:rPr lang="ru-RU" sz="2400" b="1" dirty="0" smtClean="0">
                <a:latin typeface="Monotype Corsiva" panose="03010101010201010101" pitchFamily="66" charset="0"/>
              </a:rPr>
              <a:t>непременное условие счастья человека»</a:t>
            </a:r>
            <a:br>
              <a:rPr lang="ru-RU" sz="2400" b="1" dirty="0" smtClean="0">
                <a:latin typeface="Monotype Corsiva" panose="03010101010201010101" pitchFamily="66" charset="0"/>
              </a:rPr>
            </a:br>
            <a:r>
              <a:rPr lang="ru-RU" sz="2400" b="1" dirty="0" smtClean="0">
                <a:latin typeface="Monotype Corsiva" panose="03010101010201010101" pitchFamily="66" charset="0"/>
              </a:rPr>
              <a:t>К.Д.Ушинский</a:t>
            </a:r>
            <a:r>
              <a:rPr lang="ru-RU" sz="2400" b="1" dirty="0" smtClean="0">
                <a:latin typeface="Monotype Corsiva" panose="03010101010201010101" pitchFamily="66" charset="0"/>
              </a:rPr>
              <a:t> </a:t>
            </a:r>
            <a:endParaRPr sz="2400" b="1" dirty="0">
              <a:latin typeface="Algerian" panose="04020705040A02060702" pitchFamily="82" charset="0"/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457200" y="2017336"/>
            <a:ext cx="8229600" cy="4443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Monotype Corsiva" panose="03010101010201010101" pitchFamily="66" charset="0"/>
                <a:sym typeface="Tahoma"/>
              </a:rPr>
              <a:t>    </a:t>
            </a:r>
            <a:r>
              <a:rPr lang="ru-RU" sz="3200" b="1" i="0" u="none" strike="noStrike" cap="none" dirty="0" smtClean="0">
                <a:solidFill>
                  <a:schemeClr val="dk1"/>
                </a:solidFill>
                <a:latin typeface="+mj-lt"/>
                <a:sym typeface="Tahoma"/>
              </a:rPr>
              <a:t>Современный </a:t>
            </a:r>
            <a:r>
              <a:rPr lang="ru-RU" sz="3200" b="1" i="0" u="none" strike="noStrike" cap="none" dirty="0" smtClean="0">
                <a:solidFill>
                  <a:schemeClr val="dk1"/>
                </a:solidFill>
                <a:latin typeface="+mj-lt"/>
                <a:sym typeface="Tahoma"/>
              </a:rPr>
              <a:t>мир </a:t>
            </a:r>
            <a:r>
              <a:rPr lang="ru-RU" sz="3200" b="1" i="0" u="none" strike="noStrike" cap="none" dirty="0" smtClean="0">
                <a:solidFill>
                  <a:schemeClr val="dk1"/>
                </a:solidFill>
                <a:latin typeface="+mj-lt"/>
                <a:sym typeface="Tahoma"/>
              </a:rPr>
              <a:t> </a:t>
            </a:r>
            <a:r>
              <a:rPr lang="ru-RU" sz="2400" b="1" i="0" u="none" strike="noStrike" cap="none" dirty="0" smtClean="0">
                <a:solidFill>
                  <a:schemeClr val="dk1"/>
                </a:solidFill>
                <a:latin typeface="+mj-lt"/>
                <a:sym typeface="Tahoma"/>
              </a:rPr>
              <a:t>выбор </a:t>
            </a:r>
            <a:r>
              <a:rPr lang="ru-RU" sz="2400" b="1" i="0" u="none" strike="noStrike" cap="none" dirty="0" smtClean="0">
                <a:solidFill>
                  <a:schemeClr val="dk1"/>
                </a:solidFill>
                <a:latin typeface="+mj-lt"/>
                <a:sym typeface="Tahoma"/>
              </a:rPr>
              <a:t>профессии </a:t>
            </a:r>
            <a:r>
              <a:rPr lang="ru-RU" sz="2400" b="1" i="0" u="none" strike="noStrike" cap="none" dirty="0" smtClean="0">
                <a:solidFill>
                  <a:schemeClr val="dk1"/>
                </a:solidFill>
                <a:latin typeface="+mj-lt"/>
                <a:sym typeface="Tahoma"/>
              </a:rPr>
              <a:t>    </a:t>
            </a:r>
            <a:r>
              <a:rPr lang="ru-RU" b="1" i="0" u="none" strike="noStrike" cap="none" dirty="0" smtClean="0">
                <a:solidFill>
                  <a:schemeClr val="dk1"/>
                </a:solidFill>
                <a:latin typeface="+mj-lt"/>
                <a:sym typeface="Tahoma"/>
              </a:rPr>
              <a:t>сложно</a:t>
            </a:r>
            <a:r>
              <a:rPr lang="ru-RU" sz="2400" b="1" i="0" u="none" strike="noStrike" cap="none" dirty="0" smtClean="0">
                <a:solidFill>
                  <a:schemeClr val="dk1"/>
                </a:solidFill>
                <a:latin typeface="+mj-lt"/>
                <a:sym typeface="Tahoma"/>
              </a:rPr>
              <a:t> </a:t>
            </a:r>
          </a:p>
          <a:p>
            <a:pPr marL="342900" lvl="0" indent="-342900">
              <a:spcBef>
                <a:spcPts val="0"/>
              </a:spcBef>
              <a:buNone/>
            </a:pPr>
            <a:r>
              <a:rPr lang="ru-RU" sz="2800" b="1" i="0" u="none" strike="noStrike" cap="none" dirty="0" smtClean="0">
                <a:solidFill>
                  <a:schemeClr val="dk1"/>
                </a:solidFill>
                <a:latin typeface="+mj-lt"/>
                <a:sym typeface="Tahoma"/>
              </a:rPr>
              <a:t>ответственно </a:t>
            </a:r>
            <a:r>
              <a:rPr lang="ru-RU" sz="2400" b="1" i="0" u="none" strike="noStrike" cap="none" dirty="0" smtClean="0">
                <a:solidFill>
                  <a:schemeClr val="dk1"/>
                </a:solidFill>
                <a:latin typeface="+mj-lt"/>
                <a:sym typeface="Tahoma"/>
              </a:rPr>
              <a:t>    </a:t>
            </a:r>
            <a:r>
              <a:rPr lang="ru-RU" sz="2800" b="1" dirty="0">
                <a:latin typeface="+mj-lt"/>
              </a:rPr>
              <a:t>Молодое поколение   </a:t>
            </a:r>
            <a:r>
              <a:rPr lang="ru-RU" sz="2400" b="1" dirty="0">
                <a:latin typeface="+mj-lt"/>
              </a:rPr>
              <a:t>Инициировать</a:t>
            </a:r>
            <a:endParaRPr lang="ru-RU" sz="2400" b="1" i="0" u="none" strike="noStrike" cap="none" dirty="0" smtClean="0">
              <a:solidFill>
                <a:schemeClr val="dk1"/>
              </a:solidFill>
              <a:latin typeface="+mj-lt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None/>
            </a:pPr>
            <a:r>
              <a:rPr lang="ru-RU" sz="2400" b="1" dirty="0" smtClean="0">
                <a:latin typeface="+mj-lt"/>
              </a:rPr>
              <a:t>      Интерес </a:t>
            </a:r>
            <a:r>
              <a:rPr lang="ru-RU" sz="2400" b="1" dirty="0" smtClean="0">
                <a:latin typeface="+mj-lt"/>
              </a:rPr>
              <a:t>к предмету</a:t>
            </a:r>
            <a:r>
              <a:rPr lang="en-US" sz="3200" b="1" i="0" u="none" strike="noStrike" cap="none" dirty="0" smtClean="0">
                <a:solidFill>
                  <a:schemeClr val="dk1"/>
                </a:solidFill>
                <a:latin typeface="+mj-lt"/>
                <a:sym typeface="Tahoma"/>
              </a:rPr>
              <a:t>   </a:t>
            </a:r>
            <a:r>
              <a:rPr lang="ru-RU" sz="3200" b="1" i="0" u="none" strike="noStrike" cap="none" dirty="0" smtClean="0">
                <a:solidFill>
                  <a:schemeClr val="dk1"/>
                </a:solidFill>
                <a:latin typeface="+mj-lt"/>
                <a:sym typeface="Tahoma"/>
              </a:rPr>
              <a:t>       воля </a:t>
            </a:r>
            <a:r>
              <a:rPr lang="ru-RU" sz="3200" b="1" i="0" u="none" strike="noStrike" cap="none" dirty="0" smtClean="0">
                <a:solidFill>
                  <a:schemeClr val="dk1"/>
                </a:solidFill>
                <a:latin typeface="+mj-lt"/>
                <a:sym typeface="Tahoma"/>
              </a:rPr>
              <a:t>родителей</a:t>
            </a:r>
            <a:r>
              <a:rPr lang="en-US" sz="3200" b="1" i="0" u="none" strike="noStrike" cap="none" dirty="0" smtClean="0">
                <a:solidFill>
                  <a:schemeClr val="dk1"/>
                </a:solidFill>
                <a:latin typeface="+mj-lt"/>
                <a:sym typeface="Tahoma"/>
              </a:rPr>
              <a:t>     </a:t>
            </a:r>
            <a:endParaRPr dirty="0">
              <a:latin typeface="+mj-lt"/>
            </a:endParaRPr>
          </a:p>
          <a:p>
            <a:pPr marL="342900" lvl="0" indent="-342900">
              <a:spcBef>
                <a:spcPts val="360"/>
              </a:spcBef>
              <a:buSzPts val="1170"/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+mj-lt"/>
                <a:sym typeface="Tahoma"/>
              </a:rPr>
              <a:t>   </a:t>
            </a:r>
            <a:r>
              <a:rPr lang="ru-RU" sz="2400" b="1" i="0" u="none" strike="noStrike" cap="none" dirty="0" smtClean="0">
                <a:solidFill>
                  <a:schemeClr val="dk1"/>
                </a:solidFill>
                <a:latin typeface="+mj-lt"/>
                <a:sym typeface="Tahoma"/>
              </a:rPr>
              <a:t>установка на активное участие</a:t>
            </a:r>
            <a:r>
              <a:rPr lang="ru-RU" sz="1800" b="1" i="0" u="none" strike="noStrike" cap="none" dirty="0" smtClean="0">
                <a:solidFill>
                  <a:schemeClr val="dk1"/>
                </a:solidFill>
                <a:latin typeface="+mj-lt"/>
                <a:sym typeface="Tahoma"/>
              </a:rPr>
              <a:t> </a:t>
            </a:r>
            <a:r>
              <a:rPr lang="ru-RU" sz="1800" b="1" dirty="0">
                <a:latin typeface="+mj-lt"/>
              </a:rPr>
              <a:t>            </a:t>
            </a:r>
            <a:r>
              <a:rPr lang="ru-RU" sz="2800" b="1" dirty="0">
                <a:latin typeface="+mj-lt"/>
              </a:rPr>
              <a:t>Уважение к труду</a:t>
            </a:r>
          </a:p>
          <a:p>
            <a:pPr marL="342900" lvl="0" indent="-342900">
              <a:spcBef>
                <a:spcPts val="360"/>
              </a:spcBef>
              <a:buSzPts val="1170"/>
              <a:buNone/>
            </a:pPr>
            <a:r>
              <a:rPr lang="ru-RU" b="1" i="0" u="none" strike="noStrike" cap="none" dirty="0" smtClean="0">
                <a:solidFill>
                  <a:schemeClr val="dk1"/>
                </a:solidFill>
                <a:latin typeface="+mj-lt"/>
                <a:sym typeface="Tahoma"/>
              </a:rPr>
              <a:t>способность планировать </a:t>
            </a:r>
            <a:r>
              <a:rPr lang="ru-RU" sz="2400" b="1" dirty="0">
                <a:solidFill>
                  <a:prstClr val="black"/>
                </a:solidFill>
                <a:latin typeface="Corbel" panose="020B0503020204020204"/>
              </a:rPr>
              <a:t>Общественный интерес </a:t>
            </a:r>
            <a:endParaRPr lang="ru-RU" b="1" i="0" u="none" strike="noStrike" cap="none" dirty="0" smtClean="0">
              <a:solidFill>
                <a:schemeClr val="dk1"/>
              </a:solidFill>
              <a:latin typeface="+mj-lt"/>
              <a:sym typeface="Tahoma"/>
            </a:endParaRPr>
          </a:p>
          <a:p>
            <a:pPr marL="342900" lvl="0" indent="-342900">
              <a:spcBef>
                <a:spcPts val="360"/>
              </a:spcBef>
              <a:buSzPts val="1170"/>
              <a:buNone/>
            </a:pPr>
            <a:r>
              <a:rPr lang="ru-RU" b="1" i="0" u="none" strike="noStrike" cap="none" dirty="0" smtClean="0">
                <a:solidFill>
                  <a:schemeClr val="dk1"/>
                </a:solidFill>
                <a:latin typeface="+mj-lt"/>
                <a:sym typeface="Tahoma"/>
              </a:rPr>
              <a:t> </a:t>
            </a:r>
            <a:r>
              <a:rPr lang="ru-RU" sz="2400" b="1" dirty="0" smtClean="0">
                <a:latin typeface="+mj-lt"/>
              </a:rPr>
              <a:t>понимание </a:t>
            </a:r>
            <a:r>
              <a:rPr lang="ru-RU" sz="2400" b="1" dirty="0" smtClean="0">
                <a:latin typeface="+mj-lt"/>
              </a:rPr>
              <a:t>важности </a:t>
            </a:r>
            <a:r>
              <a:rPr lang="ru-RU" sz="2400" b="1" dirty="0">
                <a:latin typeface="+mj-lt"/>
              </a:rPr>
              <a:t>обучения   осознанный выбор  </a:t>
            </a:r>
            <a:endParaRPr lang="ru-RU" sz="2400" b="1" dirty="0" smtClean="0">
              <a:latin typeface="+mj-lt"/>
            </a:endParaRPr>
          </a:p>
          <a:p>
            <a:pPr marL="342900" lvl="0" indent="-342900">
              <a:spcBef>
                <a:spcPts val="360"/>
              </a:spcBef>
              <a:buSzPts val="1170"/>
              <a:buNone/>
            </a:pPr>
            <a:r>
              <a:rPr lang="ru-RU" sz="2400" b="1" dirty="0" smtClean="0">
                <a:latin typeface="+mj-lt"/>
              </a:rPr>
              <a:t> </a:t>
            </a:r>
            <a:r>
              <a:rPr lang="ru-RU" sz="2400" b="1" dirty="0">
                <a:latin typeface="+mj-lt"/>
              </a:rPr>
              <a:t>Построение жизненных планов </a:t>
            </a:r>
            <a:r>
              <a:rPr lang="ru-RU" sz="2800" b="1" i="0" u="none" strike="noStrike" cap="none" dirty="0" smtClean="0">
                <a:solidFill>
                  <a:schemeClr val="dk1"/>
                </a:solidFill>
                <a:latin typeface="+mj-lt"/>
                <a:sym typeface="Tahoma"/>
              </a:rPr>
              <a:t>   </a:t>
            </a:r>
            <a:r>
              <a:rPr lang="ru-RU" sz="3600" b="1" dirty="0" smtClean="0">
                <a:solidFill>
                  <a:prstClr val="black"/>
                </a:solidFill>
                <a:latin typeface="+mj-lt"/>
              </a:rPr>
              <a:t>личный </a:t>
            </a:r>
            <a:r>
              <a:rPr lang="ru-RU" sz="3600" b="1" dirty="0">
                <a:solidFill>
                  <a:prstClr val="black"/>
                </a:solidFill>
                <a:latin typeface="+mj-lt"/>
              </a:rPr>
              <a:t>интерес </a:t>
            </a:r>
            <a:r>
              <a:rPr lang="ru-RU" sz="3600" b="1" dirty="0">
                <a:solidFill>
                  <a:prstClr val="black"/>
                </a:solidFill>
                <a:latin typeface="+mj-lt"/>
              </a:rPr>
              <a:t>    </a:t>
            </a:r>
            <a:r>
              <a:rPr lang="ru-RU" sz="2400" b="1" dirty="0" smtClean="0">
                <a:solidFill>
                  <a:prstClr val="black"/>
                </a:solidFill>
                <a:latin typeface="+mj-lt"/>
              </a:rPr>
              <a:t>  </a:t>
            </a:r>
            <a:r>
              <a:rPr lang="ru-RU" sz="2400" b="1" i="0" u="none" strike="noStrike" cap="none" dirty="0" smtClean="0">
                <a:solidFill>
                  <a:schemeClr val="dk1"/>
                </a:solidFill>
                <a:latin typeface="+mj-lt"/>
                <a:sym typeface="Tahoma"/>
              </a:rPr>
              <a:t>Индивидуальная </a:t>
            </a:r>
            <a:r>
              <a:rPr lang="ru-RU" sz="2400" b="1" i="0" u="none" strike="noStrike" cap="none" dirty="0" smtClean="0">
                <a:solidFill>
                  <a:schemeClr val="dk1"/>
                </a:solidFill>
                <a:latin typeface="+mj-lt"/>
                <a:sym typeface="Tahoma"/>
              </a:rPr>
              <a:t>траектория образования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170"/>
              <a:buFont typeface="Noto Sans Symbols"/>
              <a:buNone/>
            </a:pPr>
            <a:r>
              <a:rPr lang="ru-RU" sz="1800" b="1" dirty="0" smtClean="0">
                <a:latin typeface="+mj-lt"/>
              </a:rPr>
              <a:t>     </a:t>
            </a:r>
            <a:r>
              <a:rPr lang="ru-RU" sz="1800" b="1" dirty="0" smtClean="0">
                <a:latin typeface="+mj-lt"/>
              </a:rPr>
              <a:t>        </a:t>
            </a:r>
            <a:r>
              <a:rPr lang="ru-RU" b="1" dirty="0" smtClean="0">
                <a:latin typeface="+mj-lt"/>
              </a:rPr>
              <a:t>Новые </a:t>
            </a:r>
            <a:r>
              <a:rPr lang="ru-RU" b="1" dirty="0" smtClean="0">
                <a:latin typeface="+mj-lt"/>
              </a:rPr>
              <a:t>профессиональные требования</a:t>
            </a:r>
            <a:r>
              <a:rPr lang="en-US" b="1" i="0" u="none" strike="noStrike" cap="none" dirty="0" smtClean="0">
                <a:solidFill>
                  <a:schemeClr val="dk1"/>
                </a:solidFill>
                <a:latin typeface="+mj-lt"/>
                <a:sym typeface="Tahoma"/>
              </a:rPr>
              <a:t>     </a:t>
            </a:r>
            <a:endParaRPr lang="ru-RU" b="1" i="0" u="none" strike="noStrike" cap="none" dirty="0" smtClean="0">
              <a:solidFill>
                <a:schemeClr val="dk1"/>
              </a:solidFill>
              <a:latin typeface="+mj-lt"/>
              <a:sym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348792" y="277811"/>
            <a:ext cx="8338008" cy="167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0" indent="-342900">
              <a:spcBef>
                <a:spcPts val="360"/>
              </a:spcBef>
            </a:pPr>
            <a:r>
              <a:rPr lang="ru-RU" sz="2000" b="1" dirty="0" smtClean="0">
                <a:solidFill>
                  <a:prstClr val="black"/>
                </a:solidFill>
                <a:latin typeface="+mj-lt"/>
                <a:ea typeface="Tahoma"/>
                <a:cs typeface="Tahoma"/>
                <a:sym typeface="Tahoma"/>
              </a:rPr>
              <a:t>Условием </a:t>
            </a:r>
            <a:r>
              <a:rPr lang="ru-RU" sz="2000" b="1" dirty="0">
                <a:solidFill>
                  <a:prstClr val="black"/>
                </a:solidFill>
                <a:latin typeface="+mj-lt"/>
                <a:ea typeface="Tahoma"/>
                <a:cs typeface="Tahoma"/>
                <a:sym typeface="Tahoma"/>
              </a:rPr>
              <a:t>становления профессионального самоопределения  является создание условий содействующих совершенствованию качества знаний учащихся по физике, усиление их мотивации к изучению предмета на основе личностно-ориентированного </a:t>
            </a:r>
            <a:r>
              <a:rPr lang="ru-RU" sz="2000" b="1" dirty="0" smtClean="0">
                <a:solidFill>
                  <a:prstClr val="black"/>
                </a:solidFill>
                <a:latin typeface="+mj-lt"/>
                <a:ea typeface="Tahoma"/>
                <a:cs typeface="Tahoma"/>
                <a:sym typeface="Tahoma"/>
              </a:rPr>
              <a:t>подхода </a:t>
            </a:r>
            <a:r>
              <a:rPr lang="ru-RU" sz="2000" dirty="0">
                <a:solidFill>
                  <a:prstClr val="black"/>
                </a:solidFill>
                <a:latin typeface="+mj-lt"/>
                <a:ea typeface="Tahoma"/>
                <a:cs typeface="Tahoma"/>
                <a:sym typeface="Tahoma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+mj-lt"/>
                <a:ea typeface="Tahoma"/>
                <a:cs typeface="Tahoma"/>
                <a:sym typeface="Tahoma"/>
              </a:rPr>
            </a:br>
            <a:endParaRPr sz="2000" dirty="0">
              <a:latin typeface="+mj-lt"/>
            </a:endParaRP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457200" y="1951348"/>
            <a:ext cx="8229600" cy="4179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560"/>
              <a:buNone/>
            </a:pP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smtClean="0">
                <a:latin typeface="+mn-lt"/>
              </a:rPr>
              <a:t>Ак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+mn-lt"/>
                <a:sym typeface="Tahoma"/>
              </a:rPr>
              <a:t>туа</a:t>
            </a:r>
            <a:r>
              <a:rPr lang="ru-RU" sz="2400" b="0" i="0" u="none" strike="noStrike" cap="none" dirty="0" smtClean="0">
                <a:solidFill>
                  <a:schemeClr val="dk1"/>
                </a:solidFill>
                <a:latin typeface="+mn-lt"/>
                <a:sym typeface="Tahoma"/>
              </a:rPr>
              <a:t>льность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+mn-lt"/>
                <a:sym typeface="Tahoma"/>
              </a:rPr>
              <a:t>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+mn-lt"/>
                <a:sym typeface="Tahoma"/>
              </a:rPr>
              <a:t>проблем</a:t>
            </a:r>
            <a:r>
              <a:rPr lang="ru-RU" sz="2400" b="0" i="0" u="none" strike="noStrike" cap="none" dirty="0" smtClean="0">
                <a:solidFill>
                  <a:schemeClr val="dk1"/>
                </a:solidFill>
                <a:latin typeface="+mn-lt"/>
                <a:sym typeface="Tahoma"/>
              </a:rPr>
              <a:t>ы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+mn-lt"/>
                <a:sym typeface="Tahoma"/>
              </a:rPr>
              <a:t>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+mn-lt"/>
                <a:sym typeface="Tahoma"/>
              </a:rPr>
              <a:t>совершенствования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+mn-lt"/>
                <a:sym typeface="Tahoma"/>
              </a:rPr>
              <a:t>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+mn-lt"/>
                <a:sym typeface="Tahoma"/>
              </a:rPr>
              <a:t>учебного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+mn-lt"/>
                <a:sym typeface="Tahoma"/>
              </a:rPr>
              <a:t>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+mn-lt"/>
                <a:sym typeface="Tahoma"/>
              </a:rPr>
              <a:t>процесса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+mn-lt"/>
                <a:sym typeface="Tahoma"/>
              </a:rPr>
              <a:t>:</a:t>
            </a:r>
            <a:endParaRPr dirty="0">
              <a:latin typeface="+mn-lt"/>
            </a:endParaRPr>
          </a:p>
          <a:p>
            <a:pPr marL="342900" indent="-342900">
              <a:spcBef>
                <a:spcPts val="480"/>
              </a:spcBef>
              <a:buSzPts val="1560"/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latin typeface="+mn-lt"/>
                <a:sym typeface="Tahoma"/>
              </a:rPr>
              <a:t>формир</a:t>
            </a:r>
            <a:r>
              <a:rPr lang="ru-RU" sz="2400" b="0" i="0" u="none" strike="noStrike" cap="none" dirty="0" smtClean="0">
                <a:solidFill>
                  <a:schemeClr val="dk1"/>
                </a:solidFill>
                <a:latin typeface="+mn-lt"/>
                <a:sym typeface="Tahoma"/>
              </a:rPr>
              <a:t>ование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+mn-lt"/>
                <a:sym typeface="Tahoma"/>
              </a:rPr>
              <a:t>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+mn-lt"/>
                <a:sym typeface="Tahoma"/>
              </a:rPr>
              <a:t>устойчивост</a:t>
            </a:r>
            <a:r>
              <a:rPr lang="ru-RU" sz="2400" b="0" i="0" u="none" strike="noStrike" cap="none" dirty="0" smtClean="0">
                <a:solidFill>
                  <a:schemeClr val="dk1"/>
                </a:solidFill>
                <a:latin typeface="+mn-lt"/>
                <a:sym typeface="Tahoma"/>
              </a:rPr>
              <a:t>и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+mn-lt"/>
                <a:sym typeface="Tahoma"/>
              </a:rPr>
              <a:t>положительной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+mn-lt"/>
                <a:sym typeface="Tahoma"/>
              </a:rPr>
              <a:t>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+mn-lt"/>
                <a:sym typeface="Tahoma"/>
              </a:rPr>
              <a:t>мотивации</a:t>
            </a:r>
            <a:endParaRPr lang="ru-RU" sz="2400" b="0" i="0" u="none" strike="noStrike" cap="none" dirty="0" smtClean="0">
              <a:solidFill>
                <a:schemeClr val="dk1"/>
              </a:solidFill>
              <a:latin typeface="+mn-lt"/>
              <a:sym typeface="Tahoma"/>
            </a:endParaRPr>
          </a:p>
          <a:p>
            <a:pPr marL="342900" indent="-342900">
              <a:spcBef>
                <a:spcPts val="480"/>
              </a:spcBef>
              <a:buSzPts val="1560"/>
            </a:pPr>
            <a:r>
              <a:rPr lang="ru-RU" sz="2400" dirty="0" smtClean="0">
                <a:latin typeface="+mn-lt"/>
              </a:rPr>
              <a:t>пространство </a:t>
            </a:r>
            <a:r>
              <a:rPr lang="ru-RU" sz="2400" dirty="0" smtClean="0">
                <a:latin typeface="+mn-lt"/>
              </a:rPr>
              <a:t>для творческой реализации учащихся, раскрытие индивидуального потенциала учащегося</a:t>
            </a:r>
            <a:endParaRPr dirty="0">
              <a:latin typeface="+mn-lt"/>
            </a:endParaRPr>
          </a:p>
          <a:p>
            <a:pPr marL="342900" indent="-342900">
              <a:spcBef>
                <a:spcPts val="480"/>
              </a:spcBef>
              <a:buSzPts val="1560"/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latin typeface="+mn-lt"/>
                <a:sym typeface="Tahoma"/>
              </a:rPr>
              <a:t>обеспеч</a:t>
            </a:r>
            <a:r>
              <a:rPr lang="ru-RU" sz="2400" b="0" i="0" u="none" strike="noStrike" cap="none" dirty="0" smtClean="0">
                <a:solidFill>
                  <a:schemeClr val="dk1"/>
                </a:solidFill>
                <a:latin typeface="+mn-lt"/>
                <a:sym typeface="Tahoma"/>
              </a:rPr>
              <a:t>ение</a:t>
            </a:r>
            <a:r>
              <a:rPr lang="ru-RU" sz="2400" b="0" i="0" u="none" strike="noStrike" cap="none" dirty="0" smtClean="0">
                <a:solidFill>
                  <a:schemeClr val="dk1"/>
                </a:solidFill>
                <a:latin typeface="+mn-lt"/>
                <a:sym typeface="Tahoma"/>
              </a:rPr>
              <a:t>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+mn-lt"/>
                <a:sym typeface="Tahoma"/>
              </a:rPr>
              <a:t>выполнени</a:t>
            </a:r>
            <a:r>
              <a:rPr lang="ru-RU" sz="2400" b="0" i="0" u="none" strike="noStrike" cap="none" dirty="0" smtClean="0">
                <a:solidFill>
                  <a:schemeClr val="dk1"/>
                </a:solidFill>
                <a:latin typeface="+mn-lt"/>
                <a:sym typeface="Tahoma"/>
              </a:rPr>
              <a:t>я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+mn-lt"/>
                <a:sym typeface="Tahoma"/>
              </a:rPr>
              <a:t>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+mn-lt"/>
                <a:sym typeface="Tahoma"/>
              </a:rPr>
              <a:t>государственного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+mn-lt"/>
                <a:sym typeface="Tahoma"/>
              </a:rPr>
              <a:t>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+mn-lt"/>
                <a:sym typeface="Tahoma"/>
              </a:rPr>
              <a:t>стандарта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+mn-lt"/>
                <a:sym typeface="Tahoma"/>
              </a:rPr>
              <a:t>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+mn-lt"/>
                <a:sym typeface="Tahoma"/>
              </a:rPr>
              <a:t>физического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+mn-lt"/>
                <a:sym typeface="Tahoma"/>
              </a:rPr>
              <a:t>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+mn-lt"/>
                <a:sym typeface="Tahoma"/>
              </a:rPr>
              <a:t>образования</a:t>
            </a:r>
            <a:endParaRPr lang="ru-RU" sz="2400" b="0" i="0" u="none" strike="noStrike" cap="none" dirty="0" smtClean="0">
              <a:solidFill>
                <a:schemeClr val="dk1"/>
              </a:solidFill>
              <a:latin typeface="+mn-lt"/>
              <a:sym typeface="Tahoma"/>
            </a:endParaRPr>
          </a:p>
          <a:p>
            <a:pPr marL="342900" lvl="0" indent="-342900">
              <a:spcBef>
                <a:spcPts val="480"/>
              </a:spcBef>
              <a:buSzPts val="1560"/>
            </a:pPr>
            <a:r>
              <a:rPr lang="ru-RU" sz="2400" dirty="0" smtClean="0">
                <a:latin typeface="+mn-lt"/>
              </a:rPr>
              <a:t>формирование </a:t>
            </a:r>
            <a:r>
              <a:rPr lang="ru-RU" sz="2400" dirty="0" smtClean="0">
                <a:latin typeface="+mn-lt"/>
              </a:rPr>
              <a:t>интереса </a:t>
            </a:r>
            <a:r>
              <a:rPr lang="ru-RU" sz="2400" dirty="0">
                <a:latin typeface="+mn-lt"/>
              </a:rPr>
              <a:t>учащихся к научным знаниям </a:t>
            </a:r>
            <a:r>
              <a:rPr lang="ru-RU" sz="2400" dirty="0" smtClean="0">
                <a:latin typeface="+mn-lt"/>
              </a:rPr>
              <a:t>как к  части </a:t>
            </a:r>
            <a:r>
              <a:rPr lang="ru-RU" sz="2400" dirty="0">
                <a:latin typeface="+mn-lt"/>
              </a:rPr>
              <a:t>их профессиональной </a:t>
            </a:r>
            <a:r>
              <a:rPr lang="ru-RU" sz="2400" dirty="0" smtClean="0">
                <a:latin typeface="+mn-lt"/>
              </a:rPr>
              <a:t>жизни</a:t>
            </a:r>
          </a:p>
          <a:p>
            <a:pPr marL="0" lvl="0" indent="0">
              <a:spcBef>
                <a:spcPts val="480"/>
              </a:spcBef>
              <a:buSzPts val="1560"/>
              <a:buNone/>
            </a:pPr>
            <a:endParaRPr lang="ru-RU" sz="2400" dirty="0">
              <a:latin typeface="Monotype Corsiva" panose="03010101010201010101" pitchFamily="66" charset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endParaRPr lang="ru-RU" sz="2400" b="0" i="0" u="none" strike="noStrike" cap="none" dirty="0" smtClean="0">
              <a:solidFill>
                <a:schemeClr val="dk1"/>
              </a:solidFill>
              <a:latin typeface="Monotype Corsiva" panose="03010101010201010101" pitchFamily="66" charset="0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endParaRPr dirty="0"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353" y="277812"/>
            <a:ext cx="8281447" cy="1143000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+mj-lt"/>
              </a:rPr>
              <a:t>Модель профессионального самоопределения обучающихся через физику в общеобразовательной школе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H="1">
            <a:off x="502919" y="1600200"/>
            <a:ext cx="45719" cy="4530725"/>
          </a:xfrm>
        </p:spPr>
        <p:txBody>
          <a:bodyPr/>
          <a:lstStyle/>
          <a:p>
            <a:pPr marL="96520" indent="0">
              <a:buNone/>
            </a:pP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174687831"/>
              </p:ext>
            </p:extLst>
          </p:nvPr>
        </p:nvGraphicFramePr>
        <p:xfrm>
          <a:off x="1084083" y="1420812"/>
          <a:ext cx="6535918" cy="5130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726545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ts val="2800"/>
            </a:pPr>
            <a:r>
              <a:rPr lang="ru-RU" sz="3200" b="1" dirty="0" smtClean="0">
                <a:latin typeface="+mj-lt"/>
                <a:ea typeface="Calibri" panose="020F0502020204030204" pitchFamily="34" charset="0"/>
              </a:rPr>
              <a:t>Профориентация учащихся </a:t>
            </a:r>
            <a:r>
              <a:rPr lang="ru-RU" sz="3200" b="1" dirty="0" smtClean="0">
                <a:latin typeface="+mj-lt"/>
                <a:ea typeface="Calibri" panose="020F0502020204030204" pitchFamily="34" charset="0"/>
              </a:rPr>
              <a:t/>
            </a:r>
            <a:br>
              <a:rPr lang="ru-RU" sz="3200" b="1" dirty="0" smtClean="0">
                <a:latin typeface="+mj-lt"/>
                <a:ea typeface="Calibri" panose="020F0502020204030204" pitchFamily="34" charset="0"/>
              </a:rPr>
            </a:br>
            <a:r>
              <a:rPr lang="ru-RU" sz="3200" b="1" dirty="0" smtClean="0">
                <a:latin typeface="+mj-lt"/>
                <a:ea typeface="Calibri" panose="020F0502020204030204" pitchFamily="34" charset="0"/>
              </a:rPr>
              <a:t>в </a:t>
            </a:r>
            <a:r>
              <a:rPr lang="ru-RU" sz="3200" b="1" dirty="0">
                <a:latin typeface="+mj-lt"/>
                <a:ea typeface="Calibri" panose="020F0502020204030204" pitchFamily="34" charset="0"/>
              </a:rPr>
              <a:t>преподавании </a:t>
            </a:r>
            <a:r>
              <a:rPr lang="ru-RU" sz="3200" b="1" dirty="0" smtClean="0">
                <a:latin typeface="+mj-lt"/>
                <a:ea typeface="Calibri" panose="020F0502020204030204" pitchFamily="34" charset="0"/>
              </a:rPr>
              <a:t>физики</a:t>
            </a:r>
            <a:r>
              <a:rPr lang="en-US" sz="3200" b="1" i="0" u="none" strike="noStrike" cap="none" dirty="0" smtClean="0">
                <a:solidFill>
                  <a:schemeClr val="dk2"/>
                </a:solidFill>
                <a:latin typeface="+mj-lt"/>
                <a:sym typeface="Arial"/>
              </a:rPr>
              <a:t> </a:t>
            </a:r>
            <a:endParaRPr sz="3200" b="1" dirty="0">
              <a:latin typeface="+mj-lt"/>
            </a:endParaRPr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>
              <a:spcBef>
                <a:spcPts val="50"/>
              </a:spcBef>
              <a:buFont typeface="+mj-lt"/>
              <a:buAutoNum type="arabicPeriod"/>
            </a:pPr>
            <a:r>
              <a:rPr lang="ru-RU" sz="24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Урочная </a:t>
            </a:r>
            <a:r>
              <a:rPr lang="ru-RU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деятельность</a:t>
            </a:r>
          </a:p>
          <a:p>
            <a:pPr marL="342900" lvl="0" indent="-342900">
              <a:spcBef>
                <a:spcPts val="50"/>
              </a:spcBef>
              <a:buFont typeface="+mj-lt"/>
              <a:buAutoNum type="arabicPeriod"/>
            </a:pPr>
            <a:r>
              <a:rPr lang="ru-RU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Внеурочная деятельность</a:t>
            </a:r>
          </a:p>
          <a:p>
            <a:pPr marL="342900" lvl="0" indent="-342900">
              <a:spcBef>
                <a:spcPts val="50"/>
              </a:spcBef>
              <a:buFont typeface="+mj-lt"/>
              <a:buAutoNum type="arabicPeriod"/>
            </a:pPr>
            <a:r>
              <a:rPr lang="ru-RU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Функциональная грамотность</a:t>
            </a:r>
          </a:p>
          <a:p>
            <a:pPr marL="342900" lvl="0" indent="-342900">
              <a:spcBef>
                <a:spcPts val="50"/>
              </a:spcBef>
              <a:buFont typeface="+mj-lt"/>
              <a:buAutoNum type="arabicPeriod"/>
            </a:pPr>
            <a:r>
              <a:rPr lang="ru-RU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Участие в </a:t>
            </a:r>
            <a:r>
              <a:rPr lang="ru-RU" sz="24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образовательных событиях: олимпиады, конференции, конкурсы </a:t>
            </a:r>
            <a:endParaRPr lang="ru-RU" sz="2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50"/>
              </a:spcBef>
              <a:buFont typeface="+mj-lt"/>
              <a:buAutoNum type="arabicPeriod"/>
            </a:pPr>
            <a:r>
              <a:rPr lang="ru-RU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Выполнение </a:t>
            </a:r>
            <a:r>
              <a:rPr lang="ru-RU" sz="24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лабораторных </a:t>
            </a:r>
            <a:r>
              <a:rPr lang="ru-RU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работ</a:t>
            </a:r>
          </a:p>
          <a:p>
            <a:pPr marL="342900" lvl="0" indent="-342900">
              <a:spcBef>
                <a:spcPts val="50"/>
              </a:spcBef>
              <a:buFont typeface="+mj-lt"/>
              <a:buAutoNum type="arabicPeriod"/>
            </a:pPr>
            <a:r>
              <a:rPr lang="ru-RU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Проектная деятельность</a:t>
            </a:r>
          </a:p>
          <a:p>
            <a:pPr marL="342900" lvl="0" indent="-342900">
              <a:spcBef>
                <a:spcPts val="50"/>
              </a:spcBef>
              <a:buFont typeface="+mj-lt"/>
              <a:buAutoNum type="arabicPeriod"/>
            </a:pPr>
            <a:r>
              <a:rPr lang="ru-RU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Межпредметная</a:t>
            </a:r>
            <a:r>
              <a:rPr lang="ru-RU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интеграция</a:t>
            </a:r>
          </a:p>
          <a:p>
            <a:pPr marL="342900" lvl="0" indent="-342900">
              <a:spcBef>
                <a:spcPts val="50"/>
              </a:spcBef>
              <a:buFont typeface="+mj-lt"/>
              <a:buAutoNum type="arabicPeriod"/>
            </a:pPr>
            <a:r>
              <a:rPr lang="ru-RU" sz="24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Элективные </a:t>
            </a:r>
            <a:r>
              <a:rPr lang="ru-RU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курсы</a:t>
            </a:r>
          </a:p>
          <a:p>
            <a:pPr marL="342900" lvl="0" indent="-342900">
              <a:spcBef>
                <a:spcPts val="50"/>
              </a:spcBef>
              <a:spcAft>
                <a:spcPts val="800"/>
              </a:spcAft>
              <a:buFont typeface="+mj-lt"/>
              <a:buAutoNum type="arabicPeriod"/>
            </a:pPr>
            <a:r>
              <a:rPr lang="ru-RU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Эскурсии</a:t>
            </a:r>
            <a:endParaRPr lang="ru-RU" sz="2400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50"/>
              </a:spcBef>
              <a:spcAft>
                <a:spcPts val="800"/>
              </a:spcAft>
              <a:buFont typeface="+mj-lt"/>
              <a:buAutoNum type="arabicPeriod"/>
            </a:pPr>
            <a:r>
              <a:rPr lang="ru-RU" sz="24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Предметные игры и </a:t>
            </a:r>
            <a:r>
              <a:rPr lang="ru-RU" sz="24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квесты</a:t>
            </a:r>
            <a:endParaRPr lang="ru-RU" sz="2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24384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None/>
            </a:pPr>
            <a:endParaRPr sz="24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ru-RU" sz="3200" b="1" i="0" u="none" strike="noStrike" cap="none" dirty="0" smtClean="0">
                <a:solidFill>
                  <a:schemeClr val="dk2"/>
                </a:solidFill>
                <a:latin typeface="+mj-lt"/>
                <a:sym typeface="Arial"/>
              </a:rPr>
              <a:t>Урочная  и внеурочная деятельность</a:t>
            </a:r>
            <a:endParaRPr sz="3200" b="1" dirty="0">
              <a:latin typeface="+mj-lt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6860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70"/>
              <a:buFont typeface="Noto Sans Symbols"/>
              <a:buNone/>
            </a:pPr>
            <a:endParaRPr sz="18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170"/>
              <a:buFont typeface="Noto Sans Symbols"/>
              <a:buChar char="■"/>
            </a:pPr>
            <a:r>
              <a:rPr lang="en-US" sz="2000" b="0" i="0" u="none" dirty="0">
                <a:solidFill>
                  <a:schemeClr val="dk1"/>
                </a:solidFill>
                <a:latin typeface="+mn-lt"/>
                <a:sym typeface="Tahoma"/>
              </a:rPr>
              <a:t>Использование</a:t>
            </a:r>
            <a:r>
              <a:rPr lang="en-US" sz="2000" b="0" i="0" u="none" dirty="0">
                <a:solidFill>
                  <a:schemeClr val="dk1"/>
                </a:solidFill>
                <a:latin typeface="+mn-lt"/>
                <a:sym typeface="Tahoma"/>
              </a:rPr>
              <a:t> </a:t>
            </a:r>
            <a:r>
              <a:rPr lang="en-US" sz="2000" b="0" i="0" u="none" dirty="0">
                <a:solidFill>
                  <a:schemeClr val="dk1"/>
                </a:solidFill>
                <a:latin typeface="+mn-lt"/>
                <a:sym typeface="Tahoma"/>
              </a:rPr>
              <a:t>различных</a:t>
            </a:r>
            <a:r>
              <a:rPr lang="en-US" sz="2000" b="0" i="0" u="none" dirty="0">
                <a:solidFill>
                  <a:schemeClr val="dk1"/>
                </a:solidFill>
                <a:latin typeface="+mn-lt"/>
                <a:sym typeface="Tahoma"/>
              </a:rPr>
              <a:t> </a:t>
            </a:r>
            <a:r>
              <a:rPr lang="en-US" sz="2000" b="0" i="0" u="none" dirty="0">
                <a:solidFill>
                  <a:schemeClr val="dk1"/>
                </a:solidFill>
                <a:latin typeface="+mn-lt"/>
                <a:sym typeface="Tahoma"/>
              </a:rPr>
              <a:t>форм</a:t>
            </a:r>
            <a:r>
              <a:rPr lang="en-US" sz="2000" b="0" i="0" u="none" dirty="0">
                <a:solidFill>
                  <a:schemeClr val="dk1"/>
                </a:solidFill>
                <a:latin typeface="+mn-lt"/>
                <a:sym typeface="Tahoma"/>
              </a:rPr>
              <a:t> и </a:t>
            </a:r>
            <a:r>
              <a:rPr lang="en-US" sz="2000" b="0" i="0" u="none" dirty="0">
                <a:solidFill>
                  <a:schemeClr val="dk1"/>
                </a:solidFill>
                <a:latin typeface="+mn-lt"/>
                <a:sym typeface="Tahoma"/>
              </a:rPr>
              <a:t>методов</a:t>
            </a:r>
            <a:r>
              <a:rPr lang="en-US" sz="2000" b="0" i="0" u="none" dirty="0">
                <a:solidFill>
                  <a:schemeClr val="dk1"/>
                </a:solidFill>
                <a:latin typeface="+mn-lt"/>
                <a:sym typeface="Tahoma"/>
              </a:rPr>
              <a:t> </a:t>
            </a:r>
            <a:r>
              <a:rPr lang="en-US" sz="2000" b="0" i="0" u="none" dirty="0">
                <a:solidFill>
                  <a:schemeClr val="dk1"/>
                </a:solidFill>
                <a:latin typeface="+mn-lt"/>
                <a:sym typeface="Tahoma"/>
              </a:rPr>
              <a:t>организации</a:t>
            </a:r>
            <a:r>
              <a:rPr lang="en-US" sz="2000" b="0" i="0" u="none" dirty="0">
                <a:solidFill>
                  <a:schemeClr val="dk1"/>
                </a:solidFill>
                <a:latin typeface="+mn-lt"/>
                <a:sym typeface="Tahoma"/>
              </a:rPr>
              <a:t> </a:t>
            </a:r>
            <a:r>
              <a:rPr lang="en-US" sz="2000" b="0" i="0" u="none" dirty="0">
                <a:solidFill>
                  <a:schemeClr val="dk1"/>
                </a:solidFill>
                <a:latin typeface="+mn-lt"/>
                <a:sym typeface="Tahoma"/>
              </a:rPr>
              <a:t>учебной</a:t>
            </a:r>
            <a:r>
              <a:rPr lang="en-US" sz="2000" b="0" i="0" u="none" dirty="0">
                <a:solidFill>
                  <a:schemeClr val="dk1"/>
                </a:solidFill>
                <a:latin typeface="+mn-lt"/>
                <a:sym typeface="Tahoma"/>
              </a:rPr>
              <a:t> </a:t>
            </a:r>
            <a:r>
              <a:rPr lang="en-US" sz="2000" b="0" i="0" u="none" dirty="0">
                <a:solidFill>
                  <a:schemeClr val="dk1"/>
                </a:solidFill>
                <a:latin typeface="+mn-lt"/>
                <a:sym typeface="Tahoma"/>
              </a:rPr>
              <a:t>деятельности</a:t>
            </a:r>
            <a:r>
              <a:rPr lang="en-US" sz="2000" b="0" i="0" u="none" dirty="0">
                <a:solidFill>
                  <a:schemeClr val="dk1"/>
                </a:solidFill>
                <a:latin typeface="+mn-lt"/>
                <a:sym typeface="Tahoma"/>
              </a:rPr>
              <a:t>, </a:t>
            </a:r>
            <a:endParaRPr lang="ru-RU" sz="2000" b="0" i="0" u="none" dirty="0" smtClean="0">
              <a:solidFill>
                <a:schemeClr val="dk1"/>
              </a:solidFill>
              <a:latin typeface="+mn-lt"/>
              <a:sym typeface="Tahoma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170"/>
              <a:buNone/>
            </a:pPr>
            <a:r>
              <a:rPr lang="ru-RU" sz="2000" dirty="0">
                <a:latin typeface="+mn-lt"/>
              </a:rPr>
              <a:t> </a:t>
            </a:r>
            <a:r>
              <a:rPr lang="ru-RU" sz="2000" dirty="0" smtClean="0">
                <a:latin typeface="+mn-lt"/>
              </a:rPr>
              <a:t>      </a:t>
            </a:r>
            <a:r>
              <a:rPr lang="en-US" sz="2000" b="0" i="0" u="none" dirty="0" smtClean="0">
                <a:solidFill>
                  <a:schemeClr val="dk1"/>
                </a:solidFill>
                <a:latin typeface="+mn-lt"/>
                <a:sym typeface="Tahoma"/>
              </a:rPr>
              <a:t>которые</a:t>
            </a:r>
            <a:r>
              <a:rPr lang="en-US" sz="2000" b="0" i="0" u="none" dirty="0" smtClean="0">
                <a:solidFill>
                  <a:schemeClr val="dk1"/>
                </a:solidFill>
                <a:latin typeface="+mn-lt"/>
                <a:sym typeface="Tahoma"/>
              </a:rPr>
              <a:t> </a:t>
            </a:r>
            <a:r>
              <a:rPr lang="en-US" sz="2000" b="0" i="0" u="none" dirty="0">
                <a:solidFill>
                  <a:schemeClr val="dk1"/>
                </a:solidFill>
                <a:latin typeface="+mn-lt"/>
                <a:sym typeface="Tahoma"/>
              </a:rPr>
              <a:t>позволяют</a:t>
            </a:r>
            <a:r>
              <a:rPr lang="en-US" sz="2000" b="0" i="0" u="none" dirty="0">
                <a:solidFill>
                  <a:schemeClr val="dk1"/>
                </a:solidFill>
                <a:latin typeface="+mn-lt"/>
                <a:sym typeface="Tahoma"/>
              </a:rPr>
              <a:t> </a:t>
            </a:r>
            <a:r>
              <a:rPr lang="en-US" sz="2000" b="0" i="0" u="none" dirty="0">
                <a:solidFill>
                  <a:schemeClr val="dk1"/>
                </a:solidFill>
                <a:latin typeface="+mn-lt"/>
                <a:sym typeface="Tahoma"/>
              </a:rPr>
              <a:t>раскрыть</a:t>
            </a:r>
            <a:r>
              <a:rPr lang="en-US" sz="2000" b="0" i="0" u="none" dirty="0">
                <a:solidFill>
                  <a:schemeClr val="dk1"/>
                </a:solidFill>
                <a:latin typeface="+mn-lt"/>
                <a:sym typeface="Tahoma"/>
              </a:rPr>
              <a:t> </a:t>
            </a:r>
            <a:r>
              <a:rPr lang="en-US" sz="2000" b="0" i="0" u="none" dirty="0">
                <a:solidFill>
                  <a:schemeClr val="dk1"/>
                </a:solidFill>
                <a:latin typeface="+mn-lt"/>
                <a:sym typeface="Tahoma"/>
              </a:rPr>
              <a:t>субъективный</a:t>
            </a:r>
            <a:r>
              <a:rPr lang="en-US" sz="2000" b="0" i="0" u="none" dirty="0">
                <a:solidFill>
                  <a:schemeClr val="dk1"/>
                </a:solidFill>
                <a:latin typeface="+mn-lt"/>
                <a:sym typeface="Tahoma"/>
              </a:rPr>
              <a:t> </a:t>
            </a:r>
            <a:r>
              <a:rPr lang="en-US" sz="2000" b="0" i="0" u="none" dirty="0">
                <a:solidFill>
                  <a:schemeClr val="dk1"/>
                </a:solidFill>
                <a:latin typeface="+mn-lt"/>
                <a:sym typeface="Tahoma"/>
              </a:rPr>
              <a:t>опыт</a:t>
            </a:r>
            <a:r>
              <a:rPr lang="en-US" sz="2000" b="0" i="0" u="none" dirty="0">
                <a:solidFill>
                  <a:schemeClr val="dk1"/>
                </a:solidFill>
                <a:latin typeface="+mn-lt"/>
                <a:sym typeface="Tahoma"/>
              </a:rPr>
              <a:t> </a:t>
            </a:r>
            <a:r>
              <a:rPr lang="en-US" sz="2000" b="0" i="0" u="none" dirty="0">
                <a:solidFill>
                  <a:schemeClr val="dk1"/>
                </a:solidFill>
                <a:latin typeface="+mn-lt"/>
                <a:sym typeface="Tahoma"/>
              </a:rPr>
              <a:t>ребенка</a:t>
            </a:r>
            <a:endParaRPr sz="2000" dirty="0">
              <a:latin typeface="+mn-lt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170"/>
              <a:buFont typeface="Noto Sans Symbols"/>
              <a:buChar char="■"/>
            </a:pPr>
            <a:r>
              <a:rPr lang="en-US" sz="2000" b="0" i="0" u="none" dirty="0">
                <a:solidFill>
                  <a:schemeClr val="dk1"/>
                </a:solidFill>
                <a:latin typeface="+mn-lt"/>
                <a:sym typeface="Tahoma"/>
              </a:rPr>
              <a:t>Создание</a:t>
            </a:r>
            <a:r>
              <a:rPr lang="en-US" sz="2000" b="0" i="0" u="none" dirty="0">
                <a:solidFill>
                  <a:schemeClr val="dk1"/>
                </a:solidFill>
                <a:latin typeface="+mn-lt"/>
                <a:sym typeface="Tahoma"/>
              </a:rPr>
              <a:t> </a:t>
            </a:r>
            <a:r>
              <a:rPr lang="en-US" sz="2000" b="0" i="0" u="none" dirty="0">
                <a:solidFill>
                  <a:schemeClr val="dk1"/>
                </a:solidFill>
                <a:latin typeface="+mn-lt"/>
                <a:sym typeface="Tahoma"/>
              </a:rPr>
              <a:t>атмосферы</a:t>
            </a:r>
            <a:r>
              <a:rPr lang="en-US" sz="2000" b="0" i="0" u="none" dirty="0">
                <a:solidFill>
                  <a:schemeClr val="dk1"/>
                </a:solidFill>
                <a:latin typeface="+mn-lt"/>
                <a:sym typeface="Tahoma"/>
              </a:rPr>
              <a:t> </a:t>
            </a:r>
            <a:r>
              <a:rPr lang="en-US" sz="2000" b="0" i="0" u="none" dirty="0">
                <a:solidFill>
                  <a:schemeClr val="dk1"/>
                </a:solidFill>
                <a:latin typeface="+mn-lt"/>
                <a:sym typeface="Tahoma"/>
              </a:rPr>
              <a:t>заинтересованности</a:t>
            </a:r>
            <a:r>
              <a:rPr lang="en-US" sz="2000" b="0" i="0" u="none" dirty="0">
                <a:solidFill>
                  <a:schemeClr val="dk1"/>
                </a:solidFill>
                <a:latin typeface="+mn-lt"/>
                <a:sym typeface="Tahoma"/>
              </a:rPr>
              <a:t> </a:t>
            </a:r>
            <a:r>
              <a:rPr lang="en-US" sz="2000" b="0" i="0" u="none" dirty="0">
                <a:solidFill>
                  <a:schemeClr val="dk1"/>
                </a:solidFill>
                <a:latin typeface="+mn-lt"/>
                <a:sym typeface="Tahoma"/>
              </a:rPr>
              <a:t>каждого</a:t>
            </a:r>
            <a:r>
              <a:rPr lang="en-US" sz="2000" b="0" i="0" u="none" dirty="0">
                <a:solidFill>
                  <a:schemeClr val="dk1"/>
                </a:solidFill>
                <a:latin typeface="+mn-lt"/>
                <a:sym typeface="Tahoma"/>
              </a:rPr>
              <a:t> </a:t>
            </a:r>
            <a:r>
              <a:rPr lang="en-US" sz="2000" b="0" i="0" u="none" dirty="0">
                <a:solidFill>
                  <a:schemeClr val="dk1"/>
                </a:solidFill>
                <a:latin typeface="+mn-lt"/>
                <a:sym typeface="Tahoma"/>
              </a:rPr>
              <a:t>ученика</a:t>
            </a:r>
            <a:r>
              <a:rPr lang="en-US" sz="2000" b="0" i="0" u="none" dirty="0">
                <a:solidFill>
                  <a:schemeClr val="dk1"/>
                </a:solidFill>
                <a:latin typeface="+mn-lt"/>
                <a:sym typeface="Tahoma"/>
              </a:rPr>
              <a:t> в </a:t>
            </a:r>
            <a:r>
              <a:rPr lang="en-US" sz="2000" b="0" i="0" u="none" dirty="0">
                <a:solidFill>
                  <a:schemeClr val="dk1"/>
                </a:solidFill>
                <a:latin typeface="+mn-lt"/>
                <a:sym typeface="Tahoma"/>
              </a:rPr>
              <a:t>работе</a:t>
            </a:r>
            <a:r>
              <a:rPr lang="en-US" sz="2000" b="0" i="0" u="none" dirty="0">
                <a:solidFill>
                  <a:schemeClr val="dk1"/>
                </a:solidFill>
                <a:latin typeface="+mn-lt"/>
                <a:sym typeface="Tahoma"/>
              </a:rPr>
              <a:t> </a:t>
            </a:r>
            <a:r>
              <a:rPr lang="en-US" sz="2000" b="0" i="0" u="none" dirty="0">
                <a:solidFill>
                  <a:schemeClr val="dk1"/>
                </a:solidFill>
                <a:latin typeface="+mn-lt"/>
                <a:sym typeface="Tahoma"/>
              </a:rPr>
              <a:t>класса</a:t>
            </a:r>
            <a:endParaRPr sz="2000" dirty="0">
              <a:latin typeface="+mn-lt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170"/>
              <a:buFont typeface="Noto Sans Symbols"/>
              <a:buChar char="■"/>
            </a:pPr>
            <a:r>
              <a:rPr lang="en-US" sz="2000" b="0" i="0" u="none" dirty="0">
                <a:solidFill>
                  <a:schemeClr val="dk1"/>
                </a:solidFill>
                <a:latin typeface="+mn-lt"/>
                <a:sym typeface="Tahoma"/>
              </a:rPr>
              <a:t>Стимулирование</a:t>
            </a:r>
            <a:r>
              <a:rPr lang="en-US" sz="2000" b="0" i="0" u="none" dirty="0">
                <a:solidFill>
                  <a:schemeClr val="dk1"/>
                </a:solidFill>
                <a:latin typeface="+mn-lt"/>
                <a:sym typeface="Tahoma"/>
              </a:rPr>
              <a:t> </a:t>
            </a:r>
            <a:r>
              <a:rPr lang="en-US" sz="2000" b="0" i="0" u="none" dirty="0">
                <a:solidFill>
                  <a:schemeClr val="dk1"/>
                </a:solidFill>
                <a:latin typeface="+mn-lt"/>
                <a:sym typeface="Tahoma"/>
              </a:rPr>
              <a:t>учащихся</a:t>
            </a:r>
            <a:r>
              <a:rPr lang="en-US" sz="2000" b="0" i="0" u="none" dirty="0">
                <a:solidFill>
                  <a:schemeClr val="dk1"/>
                </a:solidFill>
                <a:latin typeface="+mn-lt"/>
                <a:sym typeface="Tahoma"/>
              </a:rPr>
              <a:t> к </a:t>
            </a:r>
            <a:r>
              <a:rPr lang="en-US" sz="2000" b="0" i="0" u="none" dirty="0" err="1" smtClean="0">
                <a:solidFill>
                  <a:schemeClr val="dk1"/>
                </a:solidFill>
                <a:latin typeface="+mn-lt"/>
                <a:sym typeface="Tahoma"/>
              </a:rPr>
              <a:t>высказываниям</a:t>
            </a:r>
            <a:r>
              <a:rPr lang="en-US" sz="2000" b="0" i="0" u="none" dirty="0" smtClean="0">
                <a:solidFill>
                  <a:schemeClr val="dk1"/>
                </a:solidFill>
                <a:latin typeface="+mn-lt"/>
                <a:sym typeface="Tahoma"/>
              </a:rPr>
              <a:t> </a:t>
            </a:r>
            <a:r>
              <a:rPr lang="ru-RU" sz="2000" b="0" i="0" u="none" dirty="0" smtClean="0">
                <a:solidFill>
                  <a:schemeClr val="dk1"/>
                </a:solidFill>
                <a:latin typeface="+mn-lt"/>
                <a:sym typeface="Tahoma"/>
              </a:rPr>
              <a:t> </a:t>
            </a:r>
            <a:endParaRPr lang="ru-RU" sz="2000" b="0" i="0" u="none" dirty="0" smtClean="0">
              <a:solidFill>
                <a:schemeClr val="dk1"/>
              </a:solidFill>
              <a:latin typeface="+mn-lt"/>
              <a:sym typeface="Tahoma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170"/>
              <a:buFont typeface="Noto Sans Symbols"/>
              <a:buChar char="■"/>
            </a:pPr>
            <a:r>
              <a:rPr lang="en-US" sz="2000" b="0" i="0" u="none" dirty="0" smtClean="0">
                <a:solidFill>
                  <a:schemeClr val="dk1"/>
                </a:solidFill>
                <a:latin typeface="+mn-lt"/>
                <a:sym typeface="Tahoma"/>
              </a:rPr>
              <a:t>Использование</a:t>
            </a:r>
            <a:r>
              <a:rPr lang="en-US" sz="2000" b="0" i="0" u="none" dirty="0" smtClean="0">
                <a:solidFill>
                  <a:schemeClr val="dk1"/>
                </a:solidFill>
                <a:latin typeface="+mn-lt"/>
                <a:sym typeface="Tahoma"/>
              </a:rPr>
              <a:t> </a:t>
            </a:r>
            <a:r>
              <a:rPr lang="en-US" sz="2000" b="0" i="0" u="none" dirty="0">
                <a:solidFill>
                  <a:schemeClr val="dk1"/>
                </a:solidFill>
                <a:latin typeface="+mn-lt"/>
                <a:sym typeface="Tahoma"/>
              </a:rPr>
              <a:t>различных</a:t>
            </a:r>
            <a:r>
              <a:rPr lang="en-US" sz="2000" b="0" i="0" u="none" dirty="0">
                <a:solidFill>
                  <a:schemeClr val="dk1"/>
                </a:solidFill>
                <a:latin typeface="+mn-lt"/>
                <a:sym typeface="Tahoma"/>
              </a:rPr>
              <a:t> </a:t>
            </a:r>
            <a:r>
              <a:rPr lang="en-US" sz="2000" b="0" i="0" u="none" dirty="0">
                <a:solidFill>
                  <a:schemeClr val="dk1"/>
                </a:solidFill>
                <a:latin typeface="+mn-lt"/>
                <a:sym typeface="Tahoma"/>
              </a:rPr>
              <a:t>способов</a:t>
            </a:r>
            <a:r>
              <a:rPr lang="en-US" sz="2000" b="0" i="0" u="none" dirty="0">
                <a:solidFill>
                  <a:schemeClr val="dk1"/>
                </a:solidFill>
                <a:latin typeface="+mn-lt"/>
                <a:sym typeface="Tahoma"/>
              </a:rPr>
              <a:t> </a:t>
            </a:r>
            <a:r>
              <a:rPr lang="en-US" sz="2000" b="0" i="0" u="none" dirty="0">
                <a:solidFill>
                  <a:schemeClr val="dk1"/>
                </a:solidFill>
                <a:latin typeface="+mn-lt"/>
                <a:sym typeface="Tahoma"/>
              </a:rPr>
              <a:t>выполнения</a:t>
            </a:r>
            <a:r>
              <a:rPr lang="en-US" sz="2000" b="0" i="0" u="none" dirty="0">
                <a:solidFill>
                  <a:schemeClr val="dk1"/>
                </a:solidFill>
                <a:latin typeface="+mn-lt"/>
                <a:sym typeface="Tahoma"/>
              </a:rPr>
              <a:t> </a:t>
            </a:r>
            <a:r>
              <a:rPr lang="en-US" sz="2000" b="0" i="0" u="none" dirty="0">
                <a:solidFill>
                  <a:schemeClr val="dk1"/>
                </a:solidFill>
                <a:latin typeface="+mn-lt"/>
                <a:sym typeface="Tahoma"/>
              </a:rPr>
              <a:t>задания</a:t>
            </a:r>
            <a:r>
              <a:rPr lang="en-US" sz="2000" b="0" i="0" u="none" dirty="0">
                <a:solidFill>
                  <a:schemeClr val="dk1"/>
                </a:solidFill>
                <a:latin typeface="+mn-lt"/>
                <a:sym typeface="Tahoma"/>
              </a:rPr>
              <a:t> </a:t>
            </a:r>
            <a:r>
              <a:rPr lang="en-US" sz="2000" b="0" i="0" u="none" dirty="0">
                <a:solidFill>
                  <a:schemeClr val="dk1"/>
                </a:solidFill>
                <a:latin typeface="+mn-lt"/>
                <a:sym typeface="Tahoma"/>
              </a:rPr>
              <a:t>без</a:t>
            </a:r>
            <a:r>
              <a:rPr lang="en-US" sz="2000" b="0" i="0" u="none" dirty="0">
                <a:solidFill>
                  <a:schemeClr val="dk1"/>
                </a:solidFill>
                <a:latin typeface="+mn-lt"/>
                <a:sym typeface="Tahoma"/>
              </a:rPr>
              <a:t> </a:t>
            </a:r>
            <a:r>
              <a:rPr lang="en-US" sz="2000" b="0" i="0" u="none" dirty="0">
                <a:solidFill>
                  <a:schemeClr val="dk1"/>
                </a:solidFill>
                <a:latin typeface="+mn-lt"/>
                <a:sym typeface="Tahoma"/>
              </a:rPr>
              <a:t>боязни</a:t>
            </a:r>
            <a:r>
              <a:rPr lang="en-US" sz="2000" b="0" i="0" u="none" dirty="0">
                <a:solidFill>
                  <a:schemeClr val="dk1"/>
                </a:solidFill>
                <a:latin typeface="+mn-lt"/>
                <a:sym typeface="Tahoma"/>
              </a:rPr>
              <a:t> </a:t>
            </a:r>
            <a:r>
              <a:rPr lang="en-US" sz="2000" b="0" i="0" u="none" dirty="0">
                <a:solidFill>
                  <a:schemeClr val="dk1"/>
                </a:solidFill>
                <a:latin typeface="+mn-lt"/>
                <a:sym typeface="Tahoma"/>
              </a:rPr>
              <a:t>ошибиться</a:t>
            </a:r>
            <a:endParaRPr sz="2000" dirty="0">
              <a:latin typeface="+mn-lt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170"/>
              <a:buFont typeface="Noto Sans Symbols"/>
              <a:buChar char="■"/>
            </a:pPr>
            <a:r>
              <a:rPr lang="en-US" sz="2000" b="0" i="0" u="none" dirty="0">
                <a:solidFill>
                  <a:schemeClr val="dk1"/>
                </a:solidFill>
                <a:latin typeface="+mn-lt"/>
                <a:sym typeface="Tahoma"/>
              </a:rPr>
              <a:t>Использование</a:t>
            </a:r>
            <a:r>
              <a:rPr lang="en-US" sz="2000" b="0" i="0" u="none" dirty="0">
                <a:solidFill>
                  <a:schemeClr val="dk1"/>
                </a:solidFill>
                <a:latin typeface="+mn-lt"/>
                <a:sym typeface="Tahoma"/>
              </a:rPr>
              <a:t> </a:t>
            </a:r>
            <a:r>
              <a:rPr lang="en-US" sz="2000" b="0" i="0" u="none" dirty="0">
                <a:solidFill>
                  <a:schemeClr val="dk1"/>
                </a:solidFill>
                <a:latin typeface="+mn-lt"/>
                <a:sym typeface="Tahoma"/>
              </a:rPr>
              <a:t>дидактического</a:t>
            </a:r>
            <a:r>
              <a:rPr lang="en-US" sz="2000" b="0" i="0" u="none" dirty="0">
                <a:solidFill>
                  <a:schemeClr val="dk1"/>
                </a:solidFill>
                <a:latin typeface="+mn-lt"/>
                <a:sym typeface="Tahoma"/>
              </a:rPr>
              <a:t> </a:t>
            </a:r>
            <a:r>
              <a:rPr lang="en-US" sz="2000" b="0" i="0" u="none" dirty="0">
                <a:solidFill>
                  <a:schemeClr val="dk1"/>
                </a:solidFill>
                <a:latin typeface="+mn-lt"/>
                <a:sym typeface="Tahoma"/>
              </a:rPr>
              <a:t>материала</a:t>
            </a:r>
            <a:r>
              <a:rPr lang="en-US" sz="2000" b="0" i="0" u="none" dirty="0">
                <a:solidFill>
                  <a:schemeClr val="dk1"/>
                </a:solidFill>
                <a:latin typeface="+mn-lt"/>
                <a:sym typeface="Tahoma"/>
              </a:rPr>
              <a:t>, </a:t>
            </a:r>
            <a:r>
              <a:rPr lang="en-US" sz="2000" b="0" i="0" u="none" dirty="0">
                <a:solidFill>
                  <a:schemeClr val="dk1"/>
                </a:solidFill>
                <a:latin typeface="+mn-lt"/>
                <a:sym typeface="Tahoma"/>
              </a:rPr>
              <a:t>позволяющего</a:t>
            </a:r>
            <a:r>
              <a:rPr lang="en-US" sz="2000" b="0" i="0" u="none" dirty="0">
                <a:solidFill>
                  <a:schemeClr val="dk1"/>
                </a:solidFill>
                <a:latin typeface="+mn-lt"/>
                <a:sym typeface="Tahoma"/>
              </a:rPr>
              <a:t> </a:t>
            </a:r>
            <a:r>
              <a:rPr lang="en-US" sz="2000" b="0" i="0" u="none" dirty="0">
                <a:solidFill>
                  <a:schemeClr val="dk1"/>
                </a:solidFill>
                <a:latin typeface="+mn-lt"/>
                <a:sym typeface="Tahoma"/>
              </a:rPr>
              <a:t>ученику</a:t>
            </a:r>
            <a:r>
              <a:rPr lang="en-US" sz="2000" b="0" i="0" u="none" dirty="0">
                <a:solidFill>
                  <a:schemeClr val="dk1"/>
                </a:solidFill>
                <a:latin typeface="+mn-lt"/>
                <a:sym typeface="Tahoma"/>
              </a:rPr>
              <a:t> </a:t>
            </a:r>
            <a:r>
              <a:rPr lang="en-US" sz="2000" b="0" i="0" u="none" dirty="0">
                <a:solidFill>
                  <a:schemeClr val="dk1"/>
                </a:solidFill>
                <a:latin typeface="+mn-lt"/>
                <a:sym typeface="Tahoma"/>
              </a:rPr>
              <a:t>выбрать</a:t>
            </a:r>
            <a:r>
              <a:rPr lang="en-US" sz="2000" b="0" i="0" u="none" dirty="0">
                <a:solidFill>
                  <a:schemeClr val="dk1"/>
                </a:solidFill>
                <a:latin typeface="+mn-lt"/>
                <a:sym typeface="Tahoma"/>
              </a:rPr>
              <a:t> </a:t>
            </a:r>
            <a:r>
              <a:rPr lang="en-US" sz="2000" b="0" i="0" u="none" dirty="0">
                <a:solidFill>
                  <a:schemeClr val="dk1"/>
                </a:solidFill>
                <a:latin typeface="+mn-lt"/>
                <a:sym typeface="Tahoma"/>
              </a:rPr>
              <a:t>наиболее</a:t>
            </a:r>
            <a:r>
              <a:rPr lang="en-US" sz="2000" b="0" i="0" u="none" dirty="0">
                <a:solidFill>
                  <a:schemeClr val="dk1"/>
                </a:solidFill>
                <a:latin typeface="+mn-lt"/>
                <a:sym typeface="Tahoma"/>
              </a:rPr>
              <a:t> </a:t>
            </a:r>
            <a:r>
              <a:rPr lang="en-US" sz="2000" b="0" i="0" u="none" dirty="0">
                <a:solidFill>
                  <a:schemeClr val="dk1"/>
                </a:solidFill>
                <a:latin typeface="+mn-lt"/>
                <a:sym typeface="Tahoma"/>
              </a:rPr>
              <a:t>значимые</a:t>
            </a:r>
            <a:r>
              <a:rPr lang="en-US" sz="2000" b="0" i="0" u="none" dirty="0">
                <a:solidFill>
                  <a:schemeClr val="dk1"/>
                </a:solidFill>
                <a:latin typeface="+mn-lt"/>
                <a:sym typeface="Tahoma"/>
              </a:rPr>
              <a:t> </a:t>
            </a:r>
            <a:r>
              <a:rPr lang="en-US" sz="2000" b="0" i="0" u="none" dirty="0">
                <a:solidFill>
                  <a:schemeClr val="dk1"/>
                </a:solidFill>
                <a:latin typeface="+mn-lt"/>
                <a:sym typeface="Tahoma"/>
              </a:rPr>
              <a:t>для</a:t>
            </a:r>
            <a:r>
              <a:rPr lang="en-US" sz="2000" b="0" i="0" u="none" dirty="0">
                <a:solidFill>
                  <a:schemeClr val="dk1"/>
                </a:solidFill>
                <a:latin typeface="+mn-lt"/>
                <a:sym typeface="Tahoma"/>
              </a:rPr>
              <a:t> </a:t>
            </a:r>
            <a:r>
              <a:rPr lang="en-US" sz="2000" b="0" i="0" u="none" dirty="0">
                <a:solidFill>
                  <a:schemeClr val="dk1"/>
                </a:solidFill>
                <a:latin typeface="+mn-lt"/>
                <a:sym typeface="Tahoma"/>
              </a:rPr>
              <a:t>него</a:t>
            </a:r>
            <a:r>
              <a:rPr lang="en-US" sz="2000" b="0" i="0" u="none" dirty="0">
                <a:solidFill>
                  <a:schemeClr val="dk1"/>
                </a:solidFill>
                <a:latin typeface="+mn-lt"/>
                <a:sym typeface="Tahoma"/>
              </a:rPr>
              <a:t> </a:t>
            </a:r>
            <a:r>
              <a:rPr lang="en-US" sz="2000" b="0" i="0" u="none" dirty="0">
                <a:solidFill>
                  <a:schemeClr val="dk1"/>
                </a:solidFill>
                <a:latin typeface="+mn-lt"/>
                <a:sym typeface="Tahoma"/>
              </a:rPr>
              <a:t>вид</a:t>
            </a:r>
            <a:r>
              <a:rPr lang="en-US" sz="2000" b="0" i="0" u="none" dirty="0">
                <a:solidFill>
                  <a:schemeClr val="dk1"/>
                </a:solidFill>
                <a:latin typeface="+mn-lt"/>
                <a:sym typeface="Tahoma"/>
              </a:rPr>
              <a:t> и </a:t>
            </a:r>
            <a:r>
              <a:rPr lang="en-US" sz="2000" b="0" i="0" u="none" dirty="0">
                <a:solidFill>
                  <a:schemeClr val="dk1"/>
                </a:solidFill>
                <a:latin typeface="+mn-lt"/>
                <a:sym typeface="Tahoma"/>
              </a:rPr>
              <a:t>форму</a:t>
            </a:r>
            <a:r>
              <a:rPr lang="en-US" sz="2000" b="0" i="0" u="none" dirty="0">
                <a:solidFill>
                  <a:schemeClr val="dk1"/>
                </a:solidFill>
                <a:latin typeface="+mn-lt"/>
                <a:sym typeface="Tahoma"/>
              </a:rPr>
              <a:t> </a:t>
            </a:r>
            <a:r>
              <a:rPr lang="en-US" sz="2000" b="0" i="0" u="none" dirty="0">
                <a:solidFill>
                  <a:schemeClr val="dk1"/>
                </a:solidFill>
                <a:latin typeface="+mn-lt"/>
                <a:sym typeface="Tahoma"/>
              </a:rPr>
              <a:t>учебного</a:t>
            </a:r>
            <a:r>
              <a:rPr lang="en-US" sz="2000" b="0" i="0" u="none" dirty="0">
                <a:solidFill>
                  <a:schemeClr val="dk1"/>
                </a:solidFill>
                <a:latin typeface="+mn-lt"/>
                <a:sym typeface="Tahoma"/>
              </a:rPr>
              <a:t> </a:t>
            </a:r>
            <a:r>
              <a:rPr lang="en-US" sz="2000" b="0" i="0" u="none" dirty="0">
                <a:solidFill>
                  <a:schemeClr val="dk1"/>
                </a:solidFill>
                <a:latin typeface="+mn-lt"/>
                <a:sym typeface="Tahoma"/>
              </a:rPr>
              <a:t>содержания</a:t>
            </a:r>
            <a:endParaRPr sz="2000" dirty="0">
              <a:latin typeface="+mn-lt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170"/>
              <a:buFont typeface="Noto Sans Symbols"/>
              <a:buChar char="■"/>
            </a:pPr>
            <a:r>
              <a:rPr lang="en-US" sz="2000" b="0" i="0" u="none" dirty="0">
                <a:solidFill>
                  <a:schemeClr val="dk1"/>
                </a:solidFill>
                <a:latin typeface="+mn-lt"/>
                <a:sym typeface="Tahoma"/>
              </a:rPr>
              <a:t>Поощрение</a:t>
            </a:r>
            <a:r>
              <a:rPr lang="en-US" sz="2000" b="0" i="0" u="none" dirty="0">
                <a:solidFill>
                  <a:schemeClr val="dk1"/>
                </a:solidFill>
                <a:latin typeface="+mn-lt"/>
                <a:sym typeface="Tahoma"/>
              </a:rPr>
              <a:t> </a:t>
            </a:r>
            <a:r>
              <a:rPr lang="en-US" sz="2000" b="0" i="0" u="none" dirty="0">
                <a:solidFill>
                  <a:schemeClr val="dk1"/>
                </a:solidFill>
                <a:latin typeface="+mn-lt"/>
                <a:sym typeface="Tahoma"/>
              </a:rPr>
              <a:t>стремления</a:t>
            </a:r>
            <a:r>
              <a:rPr lang="en-US" sz="2000" b="0" i="0" u="none" dirty="0">
                <a:solidFill>
                  <a:schemeClr val="dk1"/>
                </a:solidFill>
                <a:latin typeface="+mn-lt"/>
                <a:sym typeface="Tahoma"/>
              </a:rPr>
              <a:t> </a:t>
            </a:r>
            <a:r>
              <a:rPr lang="en-US" sz="2000" b="0" i="0" u="none" dirty="0">
                <a:solidFill>
                  <a:schemeClr val="dk1"/>
                </a:solidFill>
                <a:latin typeface="+mn-lt"/>
                <a:sym typeface="Tahoma"/>
              </a:rPr>
              <a:t>ученика</a:t>
            </a:r>
            <a:r>
              <a:rPr lang="en-US" sz="2000" b="0" i="0" u="none" dirty="0">
                <a:solidFill>
                  <a:schemeClr val="dk1"/>
                </a:solidFill>
                <a:latin typeface="+mn-lt"/>
                <a:sym typeface="Tahoma"/>
              </a:rPr>
              <a:t> </a:t>
            </a:r>
            <a:r>
              <a:rPr lang="en-US" sz="2000" b="0" i="0" u="none" dirty="0">
                <a:solidFill>
                  <a:schemeClr val="dk1"/>
                </a:solidFill>
                <a:latin typeface="+mn-lt"/>
                <a:sym typeface="Tahoma"/>
              </a:rPr>
              <a:t>находить</a:t>
            </a:r>
            <a:r>
              <a:rPr lang="en-US" sz="2000" b="0" i="0" u="none" dirty="0">
                <a:solidFill>
                  <a:schemeClr val="dk1"/>
                </a:solidFill>
                <a:latin typeface="+mn-lt"/>
                <a:sym typeface="Tahoma"/>
              </a:rPr>
              <a:t> </a:t>
            </a:r>
            <a:r>
              <a:rPr lang="en-US" sz="2000" b="0" i="0" u="none" dirty="0">
                <a:solidFill>
                  <a:schemeClr val="dk1"/>
                </a:solidFill>
                <a:latin typeface="+mn-lt"/>
                <a:sym typeface="Tahoma"/>
              </a:rPr>
              <a:t>свой</a:t>
            </a:r>
            <a:r>
              <a:rPr lang="en-US" sz="2000" b="0" i="0" u="none" dirty="0">
                <a:solidFill>
                  <a:schemeClr val="dk1"/>
                </a:solidFill>
                <a:latin typeface="+mn-lt"/>
                <a:sym typeface="Tahoma"/>
              </a:rPr>
              <a:t> </a:t>
            </a:r>
            <a:r>
              <a:rPr lang="en-US" sz="2000" b="0" i="0" u="none" dirty="0">
                <a:solidFill>
                  <a:schemeClr val="dk1"/>
                </a:solidFill>
                <a:latin typeface="+mn-lt"/>
                <a:sym typeface="Tahoma"/>
              </a:rPr>
              <a:t>способ</a:t>
            </a:r>
            <a:r>
              <a:rPr lang="en-US" sz="2000" b="0" i="0" u="none" dirty="0">
                <a:solidFill>
                  <a:schemeClr val="dk1"/>
                </a:solidFill>
                <a:latin typeface="+mn-lt"/>
                <a:sym typeface="Tahoma"/>
              </a:rPr>
              <a:t> </a:t>
            </a:r>
            <a:r>
              <a:rPr lang="en-US" sz="2000" b="0" i="0" u="none" dirty="0">
                <a:solidFill>
                  <a:schemeClr val="dk1"/>
                </a:solidFill>
                <a:latin typeface="+mn-lt"/>
                <a:sym typeface="Tahoma"/>
              </a:rPr>
              <a:t>работы</a:t>
            </a:r>
            <a:r>
              <a:rPr lang="en-US" sz="2000" b="0" i="0" u="none" dirty="0">
                <a:solidFill>
                  <a:schemeClr val="dk1"/>
                </a:solidFill>
                <a:latin typeface="+mn-lt"/>
                <a:sym typeface="Tahoma"/>
              </a:rPr>
              <a:t>, </a:t>
            </a:r>
            <a:r>
              <a:rPr lang="en-US" sz="2000" b="0" i="0" u="none" dirty="0">
                <a:solidFill>
                  <a:schemeClr val="dk1"/>
                </a:solidFill>
                <a:latin typeface="+mn-lt"/>
                <a:sym typeface="Tahoma"/>
              </a:rPr>
              <a:t>анализировать</a:t>
            </a:r>
            <a:r>
              <a:rPr lang="en-US" sz="2000" b="0" i="0" u="none" dirty="0">
                <a:solidFill>
                  <a:schemeClr val="dk1"/>
                </a:solidFill>
                <a:latin typeface="+mn-lt"/>
                <a:sym typeface="Tahoma"/>
              </a:rPr>
              <a:t> </a:t>
            </a:r>
            <a:r>
              <a:rPr lang="en-US" sz="2000" b="0" i="0" u="none" dirty="0">
                <a:solidFill>
                  <a:schemeClr val="dk1"/>
                </a:solidFill>
                <a:latin typeface="+mn-lt"/>
                <a:sym typeface="Tahoma"/>
              </a:rPr>
              <a:t>способы</a:t>
            </a:r>
            <a:r>
              <a:rPr lang="en-US" sz="2000" b="0" i="0" u="none" dirty="0">
                <a:solidFill>
                  <a:schemeClr val="dk1"/>
                </a:solidFill>
                <a:latin typeface="+mn-lt"/>
                <a:sym typeface="Tahoma"/>
              </a:rPr>
              <a:t> </a:t>
            </a:r>
            <a:r>
              <a:rPr lang="en-US" sz="2000" b="0" i="0" u="none" dirty="0">
                <a:solidFill>
                  <a:schemeClr val="dk1"/>
                </a:solidFill>
                <a:latin typeface="+mn-lt"/>
                <a:sym typeface="Tahoma"/>
              </a:rPr>
              <a:t>работы</a:t>
            </a:r>
            <a:r>
              <a:rPr lang="en-US" sz="2000" b="0" i="0" u="none" dirty="0">
                <a:solidFill>
                  <a:schemeClr val="dk1"/>
                </a:solidFill>
                <a:latin typeface="+mn-lt"/>
                <a:sym typeface="Tahoma"/>
              </a:rPr>
              <a:t> </a:t>
            </a:r>
            <a:r>
              <a:rPr lang="en-US" sz="2000" b="0" i="0" u="none" dirty="0">
                <a:solidFill>
                  <a:schemeClr val="dk1"/>
                </a:solidFill>
                <a:latin typeface="+mn-lt"/>
                <a:sym typeface="Tahoma"/>
              </a:rPr>
              <a:t>других</a:t>
            </a:r>
            <a:r>
              <a:rPr lang="en-US" sz="2000" b="0" i="0" u="none" dirty="0">
                <a:solidFill>
                  <a:schemeClr val="dk1"/>
                </a:solidFill>
                <a:latin typeface="+mn-lt"/>
                <a:sym typeface="Tahoma"/>
              </a:rPr>
              <a:t> </a:t>
            </a:r>
            <a:r>
              <a:rPr lang="en-US" sz="2000" b="0" i="0" u="none" dirty="0">
                <a:solidFill>
                  <a:schemeClr val="dk1"/>
                </a:solidFill>
                <a:latin typeface="+mn-lt"/>
                <a:sym typeface="Tahoma"/>
              </a:rPr>
              <a:t>учеников</a:t>
            </a:r>
            <a:endParaRPr sz="2000" dirty="0">
              <a:latin typeface="+mn-lt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170"/>
              <a:buFont typeface="Noto Sans Symbols"/>
              <a:buChar char="■"/>
            </a:pPr>
            <a:r>
              <a:rPr lang="en-US" sz="2000" b="0" i="0" u="none" dirty="0">
                <a:solidFill>
                  <a:schemeClr val="dk1"/>
                </a:solidFill>
                <a:latin typeface="+mn-lt"/>
                <a:sym typeface="Tahoma"/>
              </a:rPr>
              <a:t>Создание</a:t>
            </a:r>
            <a:r>
              <a:rPr lang="en-US" sz="2000" b="0" i="0" u="none" dirty="0">
                <a:solidFill>
                  <a:schemeClr val="dk1"/>
                </a:solidFill>
                <a:latin typeface="+mn-lt"/>
                <a:sym typeface="Tahoma"/>
              </a:rPr>
              <a:t> </a:t>
            </a:r>
            <a:r>
              <a:rPr lang="en-US" sz="2000" b="0" i="0" u="none" dirty="0">
                <a:solidFill>
                  <a:schemeClr val="dk1"/>
                </a:solidFill>
                <a:latin typeface="+mn-lt"/>
                <a:sym typeface="Tahoma"/>
              </a:rPr>
              <a:t>на</a:t>
            </a:r>
            <a:r>
              <a:rPr lang="en-US" sz="2000" b="0" i="0" u="none" dirty="0">
                <a:solidFill>
                  <a:schemeClr val="dk1"/>
                </a:solidFill>
                <a:latin typeface="+mn-lt"/>
                <a:sym typeface="Tahoma"/>
              </a:rPr>
              <a:t> </a:t>
            </a:r>
            <a:r>
              <a:rPr lang="en-US" sz="2000" b="0" i="0" u="none" dirty="0">
                <a:solidFill>
                  <a:schemeClr val="dk1"/>
                </a:solidFill>
                <a:latin typeface="+mn-lt"/>
                <a:sym typeface="Tahoma"/>
              </a:rPr>
              <a:t>уроке</a:t>
            </a:r>
            <a:r>
              <a:rPr lang="en-US" sz="2000" b="0" i="0" u="none" dirty="0">
                <a:solidFill>
                  <a:schemeClr val="dk1"/>
                </a:solidFill>
                <a:latin typeface="+mn-lt"/>
                <a:sym typeface="Tahoma"/>
              </a:rPr>
              <a:t> </a:t>
            </a:r>
            <a:r>
              <a:rPr lang="en-US" sz="2000" b="0" i="0" u="none" dirty="0">
                <a:solidFill>
                  <a:schemeClr val="dk1"/>
                </a:solidFill>
                <a:latin typeface="+mn-lt"/>
                <a:sym typeface="Tahoma"/>
              </a:rPr>
              <a:t>ситуации</a:t>
            </a:r>
            <a:r>
              <a:rPr lang="en-US" sz="2000" b="0" i="0" u="none" dirty="0">
                <a:solidFill>
                  <a:schemeClr val="dk1"/>
                </a:solidFill>
                <a:latin typeface="+mn-lt"/>
                <a:sym typeface="Tahoma"/>
              </a:rPr>
              <a:t> </a:t>
            </a:r>
            <a:r>
              <a:rPr lang="en-US" sz="2000" b="0" i="0" u="none" dirty="0">
                <a:solidFill>
                  <a:schemeClr val="dk1"/>
                </a:solidFill>
                <a:latin typeface="+mn-lt"/>
                <a:sym typeface="Tahoma"/>
              </a:rPr>
              <a:t>общения</a:t>
            </a:r>
            <a:endParaRPr sz="2000" dirty="0">
              <a:latin typeface="+mn-lt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170"/>
              <a:buFont typeface="Noto Sans Symbols"/>
              <a:buChar char="■"/>
            </a:pPr>
            <a:r>
              <a:rPr lang="en-US" sz="2000" b="0" i="0" u="none" dirty="0">
                <a:solidFill>
                  <a:schemeClr val="dk1"/>
                </a:solidFill>
                <a:latin typeface="+mn-lt"/>
                <a:sym typeface="Tahoma"/>
              </a:rPr>
              <a:t>Содействие</a:t>
            </a:r>
            <a:r>
              <a:rPr lang="en-US" sz="2000" b="0" i="0" u="none" dirty="0">
                <a:solidFill>
                  <a:schemeClr val="dk1"/>
                </a:solidFill>
                <a:latin typeface="+mn-lt"/>
                <a:sym typeface="Tahoma"/>
              </a:rPr>
              <a:t> </a:t>
            </a:r>
            <a:r>
              <a:rPr lang="en-US" sz="2000" b="0" i="0" u="none" dirty="0">
                <a:solidFill>
                  <a:schemeClr val="dk1"/>
                </a:solidFill>
                <a:latin typeface="+mn-lt"/>
                <a:sym typeface="Tahoma"/>
              </a:rPr>
              <a:t>реализации</a:t>
            </a:r>
            <a:r>
              <a:rPr lang="en-US" sz="2000" b="0" i="0" u="none" dirty="0">
                <a:solidFill>
                  <a:schemeClr val="dk1"/>
                </a:solidFill>
                <a:latin typeface="+mn-lt"/>
                <a:sym typeface="Tahoma"/>
              </a:rPr>
              <a:t> </a:t>
            </a:r>
            <a:r>
              <a:rPr lang="en-US" sz="2000" b="0" i="0" u="none" dirty="0">
                <a:solidFill>
                  <a:schemeClr val="dk1"/>
                </a:solidFill>
                <a:latin typeface="+mn-lt"/>
                <a:sym typeface="Tahoma"/>
              </a:rPr>
              <a:t>личностной</a:t>
            </a:r>
            <a:r>
              <a:rPr lang="en-US" sz="2000" b="0" i="0" u="none" dirty="0">
                <a:solidFill>
                  <a:schemeClr val="dk1"/>
                </a:solidFill>
                <a:latin typeface="+mn-lt"/>
                <a:sym typeface="Tahoma"/>
              </a:rPr>
              <a:t> </a:t>
            </a:r>
            <a:r>
              <a:rPr lang="en-US" sz="2000" b="0" i="0" u="none" dirty="0">
                <a:solidFill>
                  <a:schemeClr val="dk1"/>
                </a:solidFill>
                <a:latin typeface="+mn-lt"/>
                <a:sym typeface="Tahoma"/>
              </a:rPr>
              <a:t>познавательной</a:t>
            </a:r>
            <a:r>
              <a:rPr lang="en-US" sz="2000" b="0" i="0" u="none" dirty="0">
                <a:solidFill>
                  <a:schemeClr val="dk1"/>
                </a:solidFill>
                <a:latin typeface="+mn-lt"/>
                <a:sym typeface="Tahoma"/>
              </a:rPr>
              <a:t> </a:t>
            </a:r>
            <a:r>
              <a:rPr lang="en-US" sz="2000" b="0" i="0" u="none" dirty="0">
                <a:solidFill>
                  <a:schemeClr val="dk1"/>
                </a:solidFill>
                <a:latin typeface="+mn-lt"/>
                <a:sym typeface="Tahoma"/>
              </a:rPr>
              <a:t>деятельности</a:t>
            </a:r>
            <a:r>
              <a:rPr lang="en-US" sz="2000" b="0" i="0" u="none" dirty="0">
                <a:solidFill>
                  <a:schemeClr val="dk1"/>
                </a:solidFill>
                <a:latin typeface="+mn-lt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+mn-lt"/>
                <a:sym typeface="Tahoma"/>
              </a:rPr>
              <a:t>обучаемых</a:t>
            </a:r>
            <a:r>
              <a:rPr lang="en-US" sz="2000" b="0" i="0" u="none" dirty="0">
                <a:solidFill>
                  <a:schemeClr val="dk1"/>
                </a:solidFill>
                <a:latin typeface="+mn-lt"/>
                <a:sym typeface="Tahoma"/>
              </a:rPr>
              <a:t> </a:t>
            </a:r>
            <a:r>
              <a:rPr lang="en-US" sz="2000" b="0" i="0" u="none" dirty="0" smtClean="0">
                <a:solidFill>
                  <a:schemeClr val="dk1"/>
                </a:solidFill>
                <a:latin typeface="+mn-lt"/>
                <a:sym typeface="Tahoma"/>
              </a:rPr>
              <a:t>в </a:t>
            </a:r>
            <a:r>
              <a:rPr lang="en-US" sz="2000" b="0" i="0" u="none" dirty="0">
                <a:solidFill>
                  <a:schemeClr val="dk1"/>
                </a:solidFill>
                <a:latin typeface="+mn-lt"/>
                <a:sym typeface="Tahoma"/>
              </a:rPr>
              <a:t>процессе</a:t>
            </a:r>
            <a:r>
              <a:rPr lang="en-US" sz="2000" b="0" i="0" u="none" dirty="0">
                <a:solidFill>
                  <a:schemeClr val="dk1"/>
                </a:solidFill>
                <a:latin typeface="+mn-lt"/>
                <a:sym typeface="Tahoma"/>
              </a:rPr>
              <a:t> </a:t>
            </a:r>
            <a:r>
              <a:rPr lang="en-US" sz="2000" b="0" i="0" u="none" dirty="0">
                <a:solidFill>
                  <a:schemeClr val="dk1"/>
                </a:solidFill>
                <a:latin typeface="+mn-lt"/>
                <a:sym typeface="Tahoma"/>
              </a:rPr>
              <a:t>изучения</a:t>
            </a:r>
            <a:r>
              <a:rPr lang="en-US" sz="2000" b="0" i="0" u="none" dirty="0">
                <a:solidFill>
                  <a:schemeClr val="dk1"/>
                </a:solidFill>
                <a:latin typeface="+mn-lt"/>
                <a:sym typeface="Tahoma"/>
              </a:rPr>
              <a:t> </a:t>
            </a:r>
            <a:r>
              <a:rPr lang="en-US" sz="2000" b="0" i="0" u="none" dirty="0">
                <a:solidFill>
                  <a:schemeClr val="dk1"/>
                </a:solidFill>
                <a:latin typeface="+mn-lt"/>
                <a:sym typeface="Tahoma"/>
              </a:rPr>
              <a:t>физики</a:t>
            </a:r>
            <a:endParaRPr sz="2000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ru-RU" sz="3200" b="1" dirty="0" smtClean="0">
                <a:latin typeface="+mj-lt"/>
              </a:rPr>
              <a:t>Функциональная грамотность</a:t>
            </a:r>
            <a:endParaRPr sz="3200" b="1" dirty="0">
              <a:latin typeface="+mj-lt"/>
            </a:endParaRPr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560"/>
              <a:buNone/>
            </a:pPr>
            <a:endParaRPr dirty="0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8735255"/>
              </p:ext>
            </p:extLst>
          </p:nvPr>
        </p:nvGraphicFramePr>
        <p:xfrm>
          <a:off x="457200" y="1282045"/>
          <a:ext cx="8229600" cy="5222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Документ" r:id="rId6" imgW="7245262" imgH="5071115" progId="Word.Document.12">
                  <p:embed/>
                </p:oleObj>
              </mc:Choice>
              <mc:Fallback>
                <p:oleObj name="Документ" r:id="rId6" imgW="7245262" imgH="507111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7200" y="1282045"/>
                        <a:ext cx="8229600" cy="52224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7204" y="277812"/>
            <a:ext cx="6108569" cy="242768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522300"/>
            <a:ext cx="8229600" cy="2608625"/>
          </a:xfrm>
        </p:spPr>
        <p:txBody>
          <a:bodyPr>
            <a:normAutofit/>
          </a:bodyPr>
          <a:lstStyle/>
          <a:p>
            <a:endParaRPr lang="ru-RU" sz="1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625104"/>
              </p:ext>
            </p:extLst>
          </p:nvPr>
        </p:nvGraphicFramePr>
        <p:xfrm>
          <a:off x="273378" y="2950589"/>
          <a:ext cx="8107053" cy="27243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0277">
                  <a:extLst>
                    <a:ext uri="{9D8B030D-6E8A-4147-A177-3AD203B41FA5}">
                      <a16:colId xmlns:a16="http://schemas.microsoft.com/office/drawing/2014/main" val="591325534"/>
                    </a:ext>
                  </a:extLst>
                </a:gridCol>
                <a:gridCol w="1798905">
                  <a:extLst>
                    <a:ext uri="{9D8B030D-6E8A-4147-A177-3AD203B41FA5}">
                      <a16:colId xmlns:a16="http://schemas.microsoft.com/office/drawing/2014/main" val="3990888564"/>
                    </a:ext>
                  </a:extLst>
                </a:gridCol>
                <a:gridCol w="1755028">
                  <a:extLst>
                    <a:ext uri="{9D8B030D-6E8A-4147-A177-3AD203B41FA5}">
                      <a16:colId xmlns:a16="http://schemas.microsoft.com/office/drawing/2014/main" val="4253940890"/>
                    </a:ext>
                  </a:extLst>
                </a:gridCol>
                <a:gridCol w="1667277">
                  <a:extLst>
                    <a:ext uri="{9D8B030D-6E8A-4147-A177-3AD203B41FA5}">
                      <a16:colId xmlns:a16="http://schemas.microsoft.com/office/drawing/2014/main" val="3766652255"/>
                    </a:ext>
                  </a:extLst>
                </a:gridCol>
                <a:gridCol w="1335566">
                  <a:extLst>
                    <a:ext uri="{9D8B030D-6E8A-4147-A177-3AD203B41FA5}">
                      <a16:colId xmlns:a16="http://schemas.microsoft.com/office/drawing/2014/main" val="2537021131"/>
                    </a:ext>
                  </a:extLst>
                </a:gridCol>
              </a:tblGrid>
              <a:tr h="216985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ПРОФЕССИЯ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77" marR="6127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3159398"/>
                  </a:ext>
                </a:extLst>
              </a:tr>
              <a:tr h="216985">
                <a:tc gridSpan="5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Что должен знать                                                       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          Что должен уметь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77" marR="6127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5352475"/>
                  </a:ext>
                </a:extLst>
              </a:tr>
              <a:tr h="229037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Законы и </a:t>
                      </a:r>
                      <a:r>
                        <a:rPr lang="ru-RU" sz="1100" dirty="0" smtClean="0">
                          <a:effectLst/>
                        </a:rPr>
                        <a:t>явления </a:t>
                      </a:r>
                      <a:r>
                        <a:rPr lang="ru-RU" sz="1100" dirty="0">
                          <a:effectLst/>
                        </a:rPr>
                        <a:t>физики, </a:t>
                      </a:r>
                      <a:r>
                        <a:rPr lang="ru-RU" sz="1100" dirty="0" smtClean="0">
                          <a:effectLst/>
                        </a:rPr>
                        <a:t>лежащие </a:t>
                      </a:r>
                      <a:r>
                        <a:rPr lang="ru-RU" sz="1100" dirty="0">
                          <a:effectLst/>
                        </a:rPr>
                        <a:t>в основе технических </a:t>
                      </a:r>
                      <a:r>
                        <a:rPr lang="ru-RU" sz="1100" dirty="0" smtClean="0">
                          <a:effectLst/>
                        </a:rPr>
                        <a:t>устройств </a:t>
                      </a:r>
                      <a:r>
                        <a:rPr lang="ru-RU" sz="1100" dirty="0">
                          <a:effectLst/>
                        </a:rPr>
                        <a:t>и техно-логических про-цессов.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77" marR="6127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Устройство и принцип </a:t>
                      </a:r>
                      <a:r>
                        <a:rPr lang="ru-RU" sz="1100" dirty="0" smtClean="0">
                          <a:effectLst/>
                        </a:rPr>
                        <a:t>действия</a:t>
                      </a:r>
                      <a:r>
                        <a:rPr lang="ru-RU" sz="1100" dirty="0">
                          <a:effectLst/>
                        </a:rPr>
                        <a:t>, работу </a:t>
                      </a:r>
                      <a:r>
                        <a:rPr lang="ru-RU" sz="1100" dirty="0" smtClean="0">
                          <a:effectLst/>
                        </a:rPr>
                        <a:t>машин</a:t>
                      </a:r>
                      <a:r>
                        <a:rPr lang="ru-RU" sz="1100" dirty="0">
                          <a:effectLst/>
                        </a:rPr>
                        <a:t>, агрегатов, механизмов, технологию производства.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77" marR="6127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Пользоваться механизмами, выбирать </a:t>
                      </a:r>
                      <a:r>
                        <a:rPr lang="ru-RU" sz="1100" dirty="0" smtClean="0">
                          <a:effectLst/>
                        </a:rPr>
                        <a:t>необходимые </a:t>
                      </a:r>
                      <a:r>
                        <a:rPr lang="ru-RU" sz="1100" dirty="0">
                          <a:effectLst/>
                        </a:rPr>
                        <a:t>контроль-но-измерительные приборы и </a:t>
                      </a:r>
                      <a:r>
                        <a:rPr lang="ru-RU" sz="1100" dirty="0" smtClean="0">
                          <a:effectLst/>
                        </a:rPr>
                        <a:t>пользоваться </a:t>
                      </a:r>
                      <a:r>
                        <a:rPr lang="ru-RU" sz="1100" dirty="0">
                          <a:effectLst/>
                        </a:rPr>
                        <a:t>ими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77" marR="6127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Вычислять, снимать показания. </a:t>
                      </a:r>
                      <a:r>
                        <a:rPr lang="ru-RU" sz="1100" dirty="0" smtClean="0">
                          <a:effectLst/>
                        </a:rPr>
                        <a:t>Разбираться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В схемах </a:t>
                      </a:r>
                      <a:r>
                        <a:rPr lang="ru-RU" sz="1100" dirty="0">
                          <a:effectLst/>
                        </a:rPr>
                        <a:t>и чертежах.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77" marR="6127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Управлять механизмами, машинами, регулировать работу агрегатов, аппаратов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77" marR="61277" marT="0" marB="0"/>
                </a:tc>
                <a:extLst>
                  <a:ext uri="{0D108BD9-81ED-4DB2-BD59-A6C34878D82A}">
                    <a16:rowId xmlns:a16="http://schemas.microsoft.com/office/drawing/2014/main" val="1339464367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9118" y="743495"/>
            <a:ext cx="5474682" cy="157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1290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7508656"/>
              </p:ext>
            </p:extLst>
          </p:nvPr>
        </p:nvGraphicFramePr>
        <p:xfrm>
          <a:off x="386498" y="277811"/>
          <a:ext cx="8300301" cy="60164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5006">
                  <a:extLst>
                    <a:ext uri="{9D8B030D-6E8A-4147-A177-3AD203B41FA5}">
                      <a16:colId xmlns:a16="http://schemas.microsoft.com/office/drawing/2014/main" val="1547070667"/>
                    </a:ext>
                  </a:extLst>
                </a:gridCol>
                <a:gridCol w="1744950">
                  <a:extLst>
                    <a:ext uri="{9D8B030D-6E8A-4147-A177-3AD203B41FA5}">
                      <a16:colId xmlns:a16="http://schemas.microsoft.com/office/drawing/2014/main" val="2537757675"/>
                    </a:ext>
                  </a:extLst>
                </a:gridCol>
                <a:gridCol w="2593844">
                  <a:extLst>
                    <a:ext uri="{9D8B030D-6E8A-4147-A177-3AD203B41FA5}">
                      <a16:colId xmlns:a16="http://schemas.microsoft.com/office/drawing/2014/main" val="2048946505"/>
                    </a:ext>
                  </a:extLst>
                </a:gridCol>
                <a:gridCol w="3006501">
                  <a:extLst>
                    <a:ext uri="{9D8B030D-6E8A-4147-A177-3AD203B41FA5}">
                      <a16:colId xmlns:a16="http://schemas.microsoft.com/office/drawing/2014/main" val="3054647180"/>
                    </a:ext>
                  </a:extLst>
                </a:gridCol>
              </a:tblGrid>
              <a:tr h="6208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/>
                      </a:r>
                      <a:br>
                        <a:rPr lang="ru-RU" sz="600" dirty="0">
                          <a:effectLst/>
                        </a:rPr>
                      </a:br>
                      <a:r>
                        <a:rPr lang="ru-RU" sz="1800" dirty="0">
                          <a:effectLst/>
                        </a:rPr>
                        <a:t>Тема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61" marR="367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Демонстрации, лабораторные и практические работы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61" marR="367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Производственные процессы. Виды профессий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61" marR="367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4431263"/>
                  </a:ext>
                </a:extLst>
              </a:tr>
              <a:tr h="155225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7 класс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61" marR="3676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6949700"/>
                  </a:ext>
                </a:extLst>
              </a:tr>
              <a:tr h="115110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61" marR="367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Физика и физические методы изучения природы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61" marR="367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Видеофрагменты, слайды о </a:t>
                      </a:r>
                      <a:r>
                        <a:rPr lang="ru-RU" sz="1200" dirty="0" smtClean="0">
                          <a:effectLst/>
                        </a:rPr>
                        <a:t>техническом </a:t>
                      </a:r>
                      <a:r>
                        <a:rPr lang="ru-RU" sz="1200" dirty="0">
                          <a:effectLst/>
                        </a:rPr>
                        <a:t>применении физики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61" marR="367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Обзор технического вооружения города, района; значение знаний основ наук для профессиональной подготовки и овладение мастерством.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61" marR="36761" marT="0" marB="0"/>
                </a:tc>
                <a:extLst>
                  <a:ext uri="{0D108BD9-81ED-4DB2-BD59-A6C34878D82A}">
                    <a16:rowId xmlns:a16="http://schemas.microsoft.com/office/drawing/2014/main" val="333416291"/>
                  </a:ext>
                </a:extLst>
              </a:tr>
              <a:tr h="93755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61" marR="367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Первоначальные сведения о строении вещества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61" marR="367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 Расширение тел при нагревании.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2. Диффузия </a:t>
                      </a:r>
                      <a:r>
                        <a:rPr lang="ru-RU" sz="1200" dirty="0" smtClean="0">
                          <a:effectLst/>
                        </a:rPr>
                        <a:t>жидкостей</a:t>
                      </a:r>
                      <a:r>
                        <a:rPr lang="ru-RU" sz="1200" dirty="0">
                          <a:effectLst/>
                        </a:rPr>
                        <a:t>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61" marR="367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Литейное производство. Модельщик, стеклодув, оператор диффузионных процессов.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61" marR="36761" marT="0" marB="0"/>
                </a:tc>
                <a:extLst>
                  <a:ext uri="{0D108BD9-81ED-4DB2-BD59-A6C34878D82A}">
                    <a16:rowId xmlns:a16="http://schemas.microsoft.com/office/drawing/2014/main" val="2904009878"/>
                  </a:ext>
                </a:extLst>
              </a:tr>
              <a:tr h="77612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61" marR="367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Движение и силы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61" marR="367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Лабораторные работы: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 Измерение массы на рычажных весах.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2. Определение </a:t>
                      </a:r>
                      <a:r>
                        <a:rPr lang="ru-RU" sz="1200" dirty="0" smtClean="0">
                          <a:effectLst/>
                        </a:rPr>
                        <a:t>плотности </a:t>
                      </a:r>
                      <a:r>
                        <a:rPr lang="ru-RU" sz="1200" dirty="0">
                          <a:effectLst/>
                        </a:rPr>
                        <a:t>твердых тел.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61" marR="367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Продавец.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Лаборант.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61" marR="36761" marT="0" marB="0"/>
                </a:tc>
                <a:extLst>
                  <a:ext uri="{0D108BD9-81ED-4DB2-BD59-A6C34878D82A}">
                    <a16:rowId xmlns:a16="http://schemas.microsoft.com/office/drawing/2014/main" val="3581448207"/>
                  </a:ext>
                </a:extLst>
              </a:tr>
              <a:tr h="139701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61" marR="367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Давление жидкостей и газов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61" marR="367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1.Устройство и действие </a:t>
                      </a:r>
                      <a:r>
                        <a:rPr lang="ru-RU" sz="1200" dirty="0" smtClean="0">
                          <a:effectLst/>
                        </a:rPr>
                        <a:t>гидравлического </a:t>
                      </a:r>
                      <a:r>
                        <a:rPr lang="ru-RU" sz="1200" dirty="0">
                          <a:effectLst/>
                        </a:rPr>
                        <a:t>пресса.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2.Измерение </a:t>
                      </a:r>
                      <a:r>
                        <a:rPr lang="ru-RU" sz="1200" dirty="0" smtClean="0">
                          <a:effectLst/>
                        </a:rPr>
                        <a:t>давления </a:t>
                      </a:r>
                      <a:r>
                        <a:rPr lang="ru-RU" sz="1200" dirty="0">
                          <a:effectLst/>
                        </a:rPr>
                        <a:t>жидкостным манометром.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3. Устройство и действие насосов.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4. Устройство и действие ареометра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61" marR="367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Лаборант по механическим испытаниям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Газосварщик.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Машинист компрессорных и насосных станций.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Аппаратчик по кристаллизации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61" marR="36761" marT="0" marB="0"/>
                </a:tc>
                <a:extLst>
                  <a:ext uri="{0D108BD9-81ED-4DB2-BD59-A6C34878D82A}">
                    <a16:rowId xmlns:a16="http://schemas.microsoft.com/office/drawing/2014/main" val="3031779528"/>
                  </a:ext>
                </a:extLst>
              </a:tr>
              <a:tr h="77612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61" marR="367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Работа, мощность. Энергия.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61" marR="367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 Выяснение </a:t>
                      </a:r>
                      <a:r>
                        <a:rPr lang="ru-RU" sz="1200" dirty="0" smtClean="0">
                          <a:effectLst/>
                        </a:rPr>
                        <a:t>условия </a:t>
                      </a:r>
                      <a:r>
                        <a:rPr lang="ru-RU" sz="1200" dirty="0">
                          <a:effectLst/>
                        </a:rPr>
                        <a:t>равновесия рычага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61" marR="367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Машинист автомобильных, башенных, самоходных и стационарных кранов.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61" marR="36761" marT="0" marB="0"/>
                </a:tc>
                <a:extLst>
                  <a:ext uri="{0D108BD9-81ED-4DB2-BD59-A6C34878D82A}">
                    <a16:rowId xmlns:a16="http://schemas.microsoft.com/office/drawing/2014/main" val="12595610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85685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304</TotalTime>
  <Words>599</Words>
  <Application>Microsoft Office PowerPoint</Application>
  <PresentationFormat>Экран (4:3)</PresentationFormat>
  <Paragraphs>106</Paragraphs>
  <Slides>11</Slides>
  <Notes>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2" baseType="lpstr">
      <vt:lpstr>Tahoma</vt:lpstr>
      <vt:lpstr>Monotype Corsiva</vt:lpstr>
      <vt:lpstr>Arial</vt:lpstr>
      <vt:lpstr>Calibri</vt:lpstr>
      <vt:lpstr>Noto Sans Symbols</vt:lpstr>
      <vt:lpstr>Corbel</vt:lpstr>
      <vt:lpstr>Wingdings 3</vt:lpstr>
      <vt:lpstr>Algerian</vt:lpstr>
      <vt:lpstr>Times New Roman</vt:lpstr>
      <vt:lpstr>Аспект</vt:lpstr>
      <vt:lpstr>Документ</vt:lpstr>
      <vt:lpstr>УПРАВЛЕНИЕ ОБРАЗОВАНИЯ ЗАТО СЕВЕРСК</vt:lpstr>
      <vt:lpstr>«Если Вы удачно выберете труд и вложите в него всю душу, то счастье само Вас отыщет, так как возможность заниматься любимым делом- непременное условие счастья человека» К.Д.Ушинский </vt:lpstr>
      <vt:lpstr>Условием становления профессионального самоопределения  является создание условий содействующих совершенствованию качества знаний учащихся по физике, усиление их мотивации к изучению предмета на основе личностно-ориентированного подхода  </vt:lpstr>
      <vt:lpstr>Модель профессионального самоопределения обучающихся через физику в общеобразовательной школе</vt:lpstr>
      <vt:lpstr>Профориентация учащихся  в преподавании физики </vt:lpstr>
      <vt:lpstr>Урочная  и внеурочная деятельность</vt:lpstr>
      <vt:lpstr>Функциональная грамотность</vt:lpstr>
      <vt:lpstr>Презентация PowerPoint</vt:lpstr>
      <vt:lpstr>Презентация PowerPoint</vt:lpstr>
      <vt:lpstr>Поддержание мотивации</vt:lpstr>
      <vt:lpstr>Используемая литература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Win10</dc:creator>
  <cp:lastModifiedBy>RePack by Diakov</cp:lastModifiedBy>
  <cp:revision>27</cp:revision>
  <dcterms:modified xsi:type="dcterms:W3CDTF">2024-01-24T13:48:57Z</dcterms:modified>
</cp:coreProperties>
</file>