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1" r:id="rId4"/>
    <p:sldId id="260" r:id="rId5"/>
    <p:sldId id="263" r:id="rId6"/>
    <p:sldId id="264" r:id="rId7"/>
    <p:sldId id="266" r:id="rId8"/>
    <p:sldId id="269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4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B3E-C4AE-4050-A330-F1F53D152BFF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C96-77C0-4EAC-8662-3351DE248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B3E-C4AE-4050-A330-F1F53D152BFF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C96-77C0-4EAC-8662-3351DE248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8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B3E-C4AE-4050-A330-F1F53D152BFF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C96-77C0-4EAC-8662-3351DE248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B3E-C4AE-4050-A330-F1F53D152BFF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C96-77C0-4EAC-8662-3351DE248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5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B3E-C4AE-4050-A330-F1F53D152BFF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C96-77C0-4EAC-8662-3351DE248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7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B3E-C4AE-4050-A330-F1F53D152BFF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C96-77C0-4EAC-8662-3351DE248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56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B3E-C4AE-4050-A330-F1F53D152BFF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C96-77C0-4EAC-8662-3351DE248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B3E-C4AE-4050-A330-F1F53D152BFF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C96-77C0-4EAC-8662-3351DE248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65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B3E-C4AE-4050-A330-F1F53D152BFF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C96-77C0-4EAC-8662-3351DE248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4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B3E-C4AE-4050-A330-F1F53D152BFF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C96-77C0-4EAC-8662-3351DE248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4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9B3E-C4AE-4050-A330-F1F53D152BFF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6C96-77C0-4EAC-8662-3351DE248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40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19B3E-C4AE-4050-A330-F1F53D152BFF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F6C96-77C0-4EAC-8662-3351DE248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9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Воздействие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медиаобразовательной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среды на уроках химии.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Составитель:Шоргина</a:t>
            </a:r>
            <a:r>
              <a:rPr lang="ru-RU" dirty="0" smtClean="0"/>
              <a:t> Н.А., учитель химии МБОУ «СОШ №88 им. </a:t>
            </a:r>
            <a:r>
              <a:rPr lang="ru-RU" dirty="0" err="1" smtClean="0"/>
              <a:t>А.Бородина</a:t>
            </a:r>
            <a:r>
              <a:rPr lang="ru-RU" dirty="0" smtClean="0"/>
              <a:t> и </a:t>
            </a:r>
            <a:r>
              <a:rPr lang="ru-RU" dirty="0" err="1" smtClean="0"/>
              <a:t>А.Кочева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122161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Познавательные и учебные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Формирование мотивации к предмету.</a:t>
            </a:r>
          </a:p>
          <a:p>
            <a:pPr lvl="0"/>
            <a:r>
              <a:rPr lang="ru-RU" dirty="0" smtClean="0"/>
              <a:t>Обеспечение качества усвоения предмета.</a:t>
            </a:r>
          </a:p>
          <a:p>
            <a:pPr lvl="0"/>
            <a:r>
              <a:rPr lang="ru-RU" dirty="0" smtClean="0"/>
              <a:t>Развитие коммуникативных навыков.</a:t>
            </a:r>
          </a:p>
          <a:p>
            <a:pPr lvl="0"/>
            <a:r>
              <a:rPr lang="ru-RU" dirty="0" smtClean="0"/>
              <a:t>Создание атмосферы успешности.</a:t>
            </a:r>
          </a:p>
          <a:p>
            <a:pPr lvl="0"/>
            <a:r>
              <a:rPr lang="ru-RU" dirty="0" smtClean="0"/>
              <a:t>Организация деятельности, направленная на самореализацию личности.</a:t>
            </a:r>
          </a:p>
          <a:p>
            <a:pPr lvl="0"/>
            <a:r>
              <a:rPr lang="ru-RU" dirty="0" smtClean="0"/>
              <a:t>Развитие общенаучной направленности.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Компьютерные тесты.</a:t>
            </a:r>
          </a:p>
          <a:p>
            <a:pPr lvl="0"/>
            <a:r>
              <a:rPr lang="ru-RU" dirty="0" smtClean="0"/>
              <a:t>Слайд-тестирование.</a:t>
            </a:r>
          </a:p>
          <a:p>
            <a:pPr lvl="0"/>
            <a:r>
              <a:rPr lang="ru-RU" dirty="0" smtClean="0"/>
              <a:t>Учебные презентации.</a:t>
            </a:r>
          </a:p>
          <a:p>
            <a:pPr lvl="0"/>
            <a:r>
              <a:rPr lang="ru-RU" dirty="0" smtClean="0"/>
              <a:t>Видеоролики.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1511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smtClean="0">
                <a:latin typeface="Times New Roman" pitchFamily="18" charset="0"/>
              </a:rPr>
              <a:t/>
            </a:r>
            <a:br>
              <a:rPr lang="ru-RU" sz="2400" i="1" smtClean="0">
                <a:latin typeface="Times New Roman" pitchFamily="18" charset="0"/>
              </a:rPr>
            </a:br>
            <a:r>
              <a:rPr lang="ru-RU" sz="2400" i="1" smtClean="0">
                <a:latin typeface="Times New Roman" pitchFamily="18" charset="0"/>
              </a:rPr>
              <a:t>Растворы .</a:t>
            </a:r>
            <a:br>
              <a:rPr lang="ru-RU" sz="2400" i="1" smtClean="0">
                <a:latin typeface="Times New Roman" pitchFamily="18" charset="0"/>
              </a:rPr>
            </a:br>
            <a:r>
              <a:rPr lang="ru-RU" sz="2400" i="1" smtClean="0">
                <a:latin typeface="Times New Roman" pitchFamily="18" charset="0"/>
              </a:rPr>
              <a:t>Массовая доля растворённого вещества</a:t>
            </a:r>
            <a:br>
              <a:rPr lang="ru-RU" sz="2400" i="1" smtClean="0">
                <a:latin typeface="Times New Roman" pitchFamily="18" charset="0"/>
              </a:rPr>
            </a:br>
            <a:r>
              <a:rPr lang="ru-RU" sz="2400" i="1" smtClean="0">
                <a:latin typeface="Times New Roman" pitchFamily="18" charset="0"/>
              </a:rPr>
              <a:t>(процентная концентрация) – </a:t>
            </a:r>
            <a:r>
              <a:rPr lang="el-GR" sz="3200" i="1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smtClean="0">
                <a:latin typeface="Times New Roman" pitchFamily="18" charset="0"/>
                <a:cs typeface="Times New Roman" pitchFamily="18" charset="0"/>
              </a:rPr>
            </a:b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выражается: а)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 %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б)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 долях от единицы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endParaRPr lang="el-GR" sz="2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z="2800" smtClean="0">
              <a:cs typeface="Arial" charset="0"/>
            </a:endParaRPr>
          </a:p>
          <a:p>
            <a:pPr eaLnBrk="1" hangingPunct="1"/>
            <a:endParaRPr lang="ru-RU" sz="2800" smtClean="0">
              <a:cs typeface="Arial" charset="0"/>
            </a:endParaRPr>
          </a:p>
          <a:p>
            <a:pPr eaLnBrk="1" hangingPunct="1"/>
            <a:endParaRPr lang="el-GR" sz="2800" smtClean="0">
              <a:cs typeface="Arial" charset="0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2484438" y="2708275"/>
          <a:ext cx="35274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Формула" r:id="rId3" imgW="1091726" imgH="469696" progId="Equation.3">
                  <p:embed/>
                </p:oleObj>
              </mc:Choice>
              <mc:Fallback>
                <p:oleObj name="Формула" r:id="rId3" imgW="1091726" imgH="469696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708275"/>
                        <a:ext cx="35274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5651500" y="4724400"/>
          <a:ext cx="2376488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Формула" r:id="rId7" imgW="838200" imgH="419100" progId="Equation.3">
                  <p:embed/>
                </p:oleObj>
              </mc:Choice>
              <mc:Fallback>
                <p:oleObj name="Формула" r:id="rId7" imgW="838200" imgH="4191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724400"/>
                        <a:ext cx="2376488" cy="1189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0"/>
          <p:cNvGraphicFramePr>
            <a:graphicFrameLocks noChangeAspect="1"/>
          </p:cNvGraphicFramePr>
          <p:nvPr/>
        </p:nvGraphicFramePr>
        <p:xfrm>
          <a:off x="395288" y="5013325"/>
          <a:ext cx="30241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Формула" r:id="rId9" imgW="990170" imgH="241195" progId="Equation.3">
                  <p:embed/>
                </p:oleObj>
              </mc:Choice>
              <mc:Fallback>
                <p:oleObj name="Формула" r:id="rId9" imgW="990170" imgH="241195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013325"/>
                        <a:ext cx="302418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Line 17"/>
          <p:cNvSpPr>
            <a:spLocks noChangeShapeType="1"/>
          </p:cNvSpPr>
          <p:nvPr/>
        </p:nvSpPr>
        <p:spPr bwMode="auto">
          <a:xfrm>
            <a:off x="5148263" y="4437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Line 18"/>
          <p:cNvSpPr>
            <a:spLocks noChangeShapeType="1"/>
          </p:cNvSpPr>
          <p:nvPr/>
        </p:nvSpPr>
        <p:spPr bwMode="auto">
          <a:xfrm>
            <a:off x="5364163" y="422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" name="Line 19"/>
          <p:cNvSpPr>
            <a:spLocks noChangeShapeType="1"/>
          </p:cNvSpPr>
          <p:nvPr/>
        </p:nvSpPr>
        <p:spPr bwMode="auto">
          <a:xfrm>
            <a:off x="5580063" y="4149725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Line 21"/>
          <p:cNvSpPr>
            <a:spLocks noChangeShapeType="1"/>
          </p:cNvSpPr>
          <p:nvPr/>
        </p:nvSpPr>
        <p:spPr bwMode="auto">
          <a:xfrm flipH="1">
            <a:off x="1908175" y="4149725"/>
            <a:ext cx="93503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50197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Видеоролики</a:t>
            </a:r>
            <a:endParaRPr lang="ru-RU" dirty="0"/>
          </a:p>
        </p:txBody>
      </p:sp>
      <p:pic>
        <p:nvPicPr>
          <p:cNvPr id="16386" name="Picture 2" descr="I:\ФОТО 2025(ГМО)\IMG20250130100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090"/>
          <a:stretch>
            <a:fillRect/>
          </a:stretch>
        </p:blipFill>
        <p:spPr bwMode="auto">
          <a:xfrm>
            <a:off x="1554691" y="1600200"/>
            <a:ext cx="6034617" cy="4205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66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Видеофрагмент</a:t>
            </a:r>
            <a:endParaRPr lang="ru-RU" dirty="0"/>
          </a:p>
        </p:txBody>
      </p:sp>
      <p:pic>
        <p:nvPicPr>
          <p:cNvPr id="17410" name="Picture 2" descr="I:\ФОТО 2025(ГМО)\IMG20250203125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209"/>
          <a:stretch>
            <a:fillRect/>
          </a:stretch>
        </p:blipFill>
        <p:spPr bwMode="auto">
          <a:xfrm>
            <a:off x="5220072" y="1700808"/>
            <a:ext cx="3353420" cy="4525963"/>
          </a:xfrm>
          <a:prstGeom prst="rect">
            <a:avLst/>
          </a:prstGeom>
          <a:noFill/>
        </p:spPr>
      </p:pic>
      <p:pic>
        <p:nvPicPr>
          <p:cNvPr id="7" name="Picture 2" descr="I:\ФОТО 2025(ГМО)\IMG20250203125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Компьютерные тесты</a:t>
            </a:r>
            <a:endParaRPr lang="ru-RU" dirty="0"/>
          </a:p>
        </p:txBody>
      </p:sp>
      <p:pic>
        <p:nvPicPr>
          <p:cNvPr id="19458" name="Picture 2" descr="I:\ФОТО 2025(ГМО)\IMG20250203125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394472" cy="4525963"/>
          </a:xfrm>
          <a:prstGeom prst="rect">
            <a:avLst/>
          </a:prstGeom>
          <a:noFill/>
        </p:spPr>
      </p:pic>
      <p:pic>
        <p:nvPicPr>
          <p:cNvPr id="5" name="Picture 2" descr="I:\ФОТО 2025(ГМО)\IMG20250203125716.jpg"/>
          <p:cNvPicPr>
            <a:picLocks noChangeAspect="1" noChangeArrowheads="1"/>
          </p:cNvPicPr>
          <p:nvPr/>
        </p:nvPicPr>
        <p:blipFill>
          <a:blip r:embed="rId3" cstate="print"/>
          <a:srcRect l="11815" t="21315" r="15397"/>
          <a:stretch>
            <a:fillRect/>
          </a:stretch>
        </p:blipFill>
        <p:spPr bwMode="auto">
          <a:xfrm>
            <a:off x="539552" y="1916832"/>
            <a:ext cx="4392488" cy="3561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Слайд-тестирование с проверкой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7696" t="14951" r="17998" b="8681"/>
          <a:stretch>
            <a:fillRect/>
          </a:stretch>
        </p:blipFill>
        <p:spPr bwMode="auto">
          <a:xfrm>
            <a:off x="251520" y="1844824"/>
            <a:ext cx="40324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rcRect l="27696" t="14951" r="17028" b="8681"/>
          <a:stretch>
            <a:fillRect/>
          </a:stretch>
        </p:blipFill>
        <p:spPr bwMode="auto">
          <a:xfrm>
            <a:off x="4572000" y="1844824"/>
            <a:ext cx="41044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Мультимедийные</a:t>
            </a:r>
            <a:r>
              <a:rPr lang="ru-RU" dirty="0" smtClean="0"/>
              <a:t> уроки обеспечивают возможность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Дать учащимся более полную, достоверную информацию об изучаемых явлениях         и процессах.</a:t>
            </a:r>
          </a:p>
          <a:p>
            <a:pPr lvl="0"/>
            <a:r>
              <a:rPr lang="ru-RU" dirty="0" smtClean="0"/>
              <a:t>Повысить роль наглядности в учебном процессе.</a:t>
            </a:r>
          </a:p>
          <a:p>
            <a:pPr lvl="0"/>
            <a:r>
              <a:rPr lang="ru-RU" dirty="0" smtClean="0"/>
              <a:t> Удовлетворить запросы, желания и интересы учащихся.</a:t>
            </a:r>
          </a:p>
          <a:p>
            <a:pPr lvl="0"/>
            <a:r>
              <a:rPr lang="ru-RU" dirty="0" smtClean="0"/>
              <a:t>Повысить         темп         урока.</a:t>
            </a:r>
          </a:p>
          <a:p>
            <a:pPr lvl="0"/>
            <a:r>
              <a:rPr lang="ru-RU" dirty="0" smtClean="0"/>
              <a:t>Увеличить долю самостоятельной работы учащихся.</a:t>
            </a:r>
          </a:p>
          <a:p>
            <a:pPr lvl="0"/>
            <a:r>
              <a:rPr lang="ru-RU" dirty="0" smtClean="0"/>
              <a:t>Углубить степень отработки практических умений и навыков.</a:t>
            </a:r>
          </a:p>
          <a:p>
            <a:pPr lvl="0"/>
            <a:r>
              <a:rPr lang="ru-RU" dirty="0" smtClean="0"/>
              <a:t>Вести дифференцированную работу </a:t>
            </a:r>
            <a:r>
              <a:rPr lang="ru-RU" smtClean="0"/>
              <a:t>с обучающимися</a:t>
            </a:r>
            <a:endParaRPr lang="ru-RU" dirty="0" smtClean="0"/>
          </a:p>
          <a:p>
            <a:pPr lvl="0"/>
            <a:r>
              <a:rPr lang="ru-RU" dirty="0" smtClean="0"/>
              <a:t>Выявить         пробелы.</a:t>
            </a:r>
          </a:p>
          <a:p>
            <a:pPr lvl="0"/>
            <a:r>
              <a:rPr lang="ru-RU" dirty="0" smtClean="0"/>
              <a:t>Повысить         качество         обучения.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</TotalTime>
  <Words>90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Формула</vt:lpstr>
      <vt:lpstr>Воздействие медиаобразовательной среды на уроках химии. </vt:lpstr>
      <vt:lpstr>Познавательные и учебные задачи</vt:lpstr>
      <vt:lpstr>Виды деятельности</vt:lpstr>
      <vt:lpstr> Растворы . Массовая доля растворённого вещества (процентная концентрация) – ω ω  выражается: а)  в %                                                           б)  в долях от единицы </vt:lpstr>
      <vt:lpstr>Видеоролики</vt:lpstr>
      <vt:lpstr>Видеофрагмент</vt:lpstr>
      <vt:lpstr>Компьютерные тесты</vt:lpstr>
      <vt:lpstr>Слайд-тестирование с проверкой</vt:lpstr>
      <vt:lpstr>Мультимедийные уроки обеспечивают возможность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Воздействие медиаобразовательной среды на уроках химии.</dc:title>
  <dc:creator>user</dc:creator>
  <cp:lastModifiedBy>Androsova</cp:lastModifiedBy>
  <cp:revision>13</cp:revision>
  <dcterms:created xsi:type="dcterms:W3CDTF">2025-02-03T05:43:57Z</dcterms:created>
  <dcterms:modified xsi:type="dcterms:W3CDTF">2025-02-10T03:57:05Z</dcterms:modified>
</cp:coreProperties>
</file>