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1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7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26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8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0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9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9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1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0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1D4F0B-08BC-4885-98E5-6A7152C5F28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5DD7-4EB6-497D-B305-416DFF069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2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8048" y="929052"/>
            <a:ext cx="8825658" cy="1225063"/>
          </a:xfrm>
        </p:spPr>
        <p:txBody>
          <a:bodyPr/>
          <a:lstStyle/>
          <a:p>
            <a:pPr algn="ctr"/>
            <a:r>
              <a:rPr lang="ru-RU" sz="4000" b="1" dirty="0" smtClean="0"/>
              <a:t>Практическая часть ОГЭ по физике в 2025 году: особенности проведения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91" y="2699238"/>
            <a:ext cx="6346092" cy="3780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939" y="4378570"/>
            <a:ext cx="4923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Рыбина</a:t>
            </a:r>
          </a:p>
          <a:p>
            <a:pPr algn="ctr"/>
            <a:r>
              <a:rPr lang="ru-RU" sz="2800" dirty="0" smtClean="0"/>
              <a:t> Лилия Николаевна,</a:t>
            </a:r>
          </a:p>
          <a:p>
            <a:pPr algn="ctr"/>
            <a:r>
              <a:rPr lang="ru-RU" sz="2800" dirty="0"/>
              <a:t>у</a:t>
            </a:r>
            <a:r>
              <a:rPr lang="ru-RU" sz="2800" dirty="0" smtClean="0"/>
              <a:t>читель физики МБОУ «СОШ 78»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04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 Проведение ОГЭ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715025"/>
              </p:ext>
            </p:extLst>
          </p:nvPr>
        </p:nvGraphicFramePr>
        <p:xfrm>
          <a:off x="1134207" y="1152983"/>
          <a:ext cx="9214341" cy="5214239"/>
        </p:xfrm>
        <a:graphic>
          <a:graphicData uri="http://schemas.openxmlformats.org/drawingml/2006/table">
            <a:tbl>
              <a:tblPr firstRow="1" firstCol="1" bandRow="1"/>
              <a:tblGrid>
                <a:gridCol w="1844951">
                  <a:extLst>
                    <a:ext uri="{9D8B030D-6E8A-4147-A177-3AD203B41FA5}">
                      <a16:colId xmlns:a16="http://schemas.microsoft.com/office/drawing/2014/main" xmlns="" val="3262133458"/>
                    </a:ext>
                  </a:extLst>
                </a:gridCol>
                <a:gridCol w="1844951">
                  <a:extLst>
                    <a:ext uri="{9D8B030D-6E8A-4147-A177-3AD203B41FA5}">
                      <a16:colId xmlns:a16="http://schemas.microsoft.com/office/drawing/2014/main" xmlns="" val="3642584206"/>
                    </a:ext>
                  </a:extLst>
                </a:gridCol>
                <a:gridCol w="1844951">
                  <a:extLst>
                    <a:ext uri="{9D8B030D-6E8A-4147-A177-3AD203B41FA5}">
                      <a16:colId xmlns:a16="http://schemas.microsoft.com/office/drawing/2014/main" xmlns="" val="2228580820"/>
                    </a:ext>
                  </a:extLst>
                </a:gridCol>
                <a:gridCol w="1839744">
                  <a:extLst>
                    <a:ext uri="{9D8B030D-6E8A-4147-A177-3AD203B41FA5}">
                      <a16:colId xmlns:a16="http://schemas.microsoft.com/office/drawing/2014/main" xmlns="" val="3463899037"/>
                    </a:ext>
                  </a:extLst>
                </a:gridCol>
                <a:gridCol w="1839744">
                  <a:extLst>
                    <a:ext uri="{9D8B030D-6E8A-4147-A177-3AD203B41FA5}">
                      <a16:colId xmlns:a16="http://schemas.microsoft.com/office/drawing/2014/main" xmlns="" val="298203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сдающих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аудиторий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60824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мая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54517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18288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6036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09847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мая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58398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75210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6828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июня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623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092" y="307731"/>
            <a:ext cx="842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Практическая часть ОГЭ по физике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2" y="1402057"/>
            <a:ext cx="92495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Экзамен  проводится  в  кабинетах  физики.  При  необходимости  можно использовать другие кабинеты, отвечающие требованиям безопасного труда при выполнении экспериментальных заданий экзаменационной работы. 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На  экзамене  в  каждой  аудитории  присутствует  специалист  по  проведению  инструктажа  и  обеспечению  лабораторных  работ,  который проводит  перед  экзаменом  инструктаж  по  технике  безопасности  и  следит  за  соблюдением  правил  безопасного  труда  во  время  работы  экзаменуемых с лабораторным  оборудованием.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0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92" y="718645"/>
            <a:ext cx="1028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Комплекты  лабораторного  оборудования  для  выполнения </a:t>
            </a:r>
          </a:p>
          <a:p>
            <a:pPr algn="ctr"/>
            <a:r>
              <a:rPr lang="ru-RU" sz="2400" dirty="0" smtClean="0"/>
              <a:t>экспериментального  задания  (задание  17)  формируются  заблаговременно,  до  проведения  экзамена. 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Для  подготовки  лабораторного  оборудования  </a:t>
            </a:r>
          </a:p>
          <a:p>
            <a:pPr algn="ctr"/>
            <a:r>
              <a:rPr lang="ru-RU" sz="2400" dirty="0" smtClean="0"/>
              <a:t>в  пункты  проведения  за  один-два  дня  до  экзамена сообщаются  номера </a:t>
            </a:r>
          </a:p>
          <a:p>
            <a:pPr algn="ctr"/>
            <a:r>
              <a:rPr lang="ru-RU" sz="2400" dirty="0" smtClean="0"/>
              <a:t>комплектов  оборудования,  которые  будут  использоваться  на  экзамене.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283" y="3769140"/>
            <a:ext cx="3353188" cy="29766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36494" y="5136794"/>
            <a:ext cx="7082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Задания 17 для КИМ ОГЭ 2025 г. разрабатываются только на базе </a:t>
            </a:r>
            <a:r>
              <a:rPr lang="ru-RU" sz="2400" b="1" dirty="0" smtClean="0"/>
              <a:t>комплектов оборудования </a:t>
            </a:r>
          </a:p>
          <a:p>
            <a:pPr algn="ctr"/>
            <a:r>
              <a:rPr lang="ru-RU" sz="2400" b="1" dirty="0" smtClean="0"/>
              <a:t>№ 1,  № 2,  № 3, № 4 и  № 6.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63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124" y="232597"/>
            <a:ext cx="1118381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экзаменационную работу включено три задания, проверяющие освоение практической </a:t>
            </a:r>
          </a:p>
          <a:p>
            <a:pPr algn="ctr"/>
            <a:r>
              <a:rPr lang="ru-RU" sz="2400" dirty="0"/>
              <a:t>части курса физики основной школы (умения проводить наблюдения, измерения и исследования </a:t>
            </a:r>
            <a:r>
              <a:rPr lang="ru-RU" sz="2400" dirty="0" smtClean="0"/>
              <a:t>зависимостей </a:t>
            </a:r>
            <a:r>
              <a:rPr lang="ru-RU" sz="2400" dirty="0"/>
              <a:t>физических величин). Задания базируются на материале разделов «Механические </a:t>
            </a:r>
            <a:r>
              <a:rPr lang="ru-RU" sz="2400" dirty="0" smtClean="0"/>
              <a:t>явления</a:t>
            </a:r>
            <a:r>
              <a:rPr lang="ru-RU" sz="2400" dirty="0"/>
              <a:t>», «Тепловые явление» и «Электромагнитные явления».  </a:t>
            </a:r>
          </a:p>
          <a:p>
            <a:endParaRPr lang="ru-RU" dirty="0" smtClean="0"/>
          </a:p>
          <a:p>
            <a:r>
              <a:rPr lang="ru-RU" sz="2400" b="1" dirty="0" smtClean="0"/>
              <a:t>Линия  </a:t>
            </a:r>
            <a:r>
              <a:rPr lang="ru-RU" sz="2400" b="1" dirty="0"/>
              <a:t>15  </a:t>
            </a:r>
            <a:r>
              <a:rPr lang="ru-RU" sz="2400" dirty="0"/>
              <a:t>–  задания  на  выбор  одного  ответа  из  четырех  предложенных  базового </a:t>
            </a:r>
          </a:p>
          <a:p>
            <a:r>
              <a:rPr lang="ru-RU" sz="2400" dirty="0"/>
              <a:t>уровня сложности. 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Линия </a:t>
            </a:r>
            <a:r>
              <a:rPr lang="ru-RU" sz="2400" b="1" dirty="0"/>
              <a:t>16 </a:t>
            </a:r>
            <a:r>
              <a:rPr lang="ru-RU" sz="2400" dirty="0"/>
              <a:t>– задания на выбор двух утверждений из пяти предложенных повышенного </a:t>
            </a:r>
          </a:p>
          <a:p>
            <a:r>
              <a:rPr lang="ru-RU" sz="2400" dirty="0"/>
              <a:t>уровня сложности, максимальный балл – 2.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Линия  </a:t>
            </a:r>
            <a:r>
              <a:rPr lang="ru-RU" sz="2400" b="1" dirty="0"/>
              <a:t>17  </a:t>
            </a:r>
            <a:r>
              <a:rPr lang="ru-RU" sz="2400" dirty="0"/>
              <a:t>–  задания  с  развернутым  ответом  высокого  уровня  сложности, </a:t>
            </a:r>
          </a:p>
          <a:p>
            <a:r>
              <a:rPr lang="ru-RU" sz="2400" dirty="0"/>
              <a:t>максимальный балл – 3. </a:t>
            </a:r>
          </a:p>
        </p:txBody>
      </p:sp>
    </p:spTree>
    <p:extLst>
      <p:ext uri="{BB962C8B-B14F-4D97-AF65-F5344CB8AC3E}">
        <p14:creationId xmlns:p14="http://schemas.microsoft.com/office/powerpoint/2010/main" val="93806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5" y="624253"/>
            <a:ext cx="10005645" cy="59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9" y="287703"/>
            <a:ext cx="9566030" cy="63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28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296</Words>
  <Application>Microsoft Office PowerPoint</Application>
  <PresentationFormat>Широкоэкранный</PresentationFormat>
  <Paragraphs>83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Ион</vt:lpstr>
      <vt:lpstr>Практическая часть ОГЭ по физике в 2025 году: особенности проведения</vt:lpstr>
      <vt:lpstr> Проведение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заседание ГМО</dc:title>
  <dc:creator>Епифанова Ирина Алексеевна</dc:creator>
  <cp:lastModifiedBy>Androsova</cp:lastModifiedBy>
  <cp:revision>8</cp:revision>
  <dcterms:created xsi:type="dcterms:W3CDTF">2025-03-25T12:31:41Z</dcterms:created>
  <dcterms:modified xsi:type="dcterms:W3CDTF">2025-04-01T02:16:03Z</dcterms:modified>
</cp:coreProperties>
</file>