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0" r:id="rId13"/>
    <p:sldId id="26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4BF2BAE-94D3-42FC-8A2A-293A2A6C74C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9341631-7351-459A-82D3-8D0C4C384255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26254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2BAE-94D3-42FC-8A2A-293A2A6C74C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41631-7351-459A-82D3-8D0C4C384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941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2BAE-94D3-42FC-8A2A-293A2A6C74C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41631-7351-459A-82D3-8D0C4C384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04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2BAE-94D3-42FC-8A2A-293A2A6C74C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41631-7351-459A-82D3-8D0C4C384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23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BF2BAE-94D3-42FC-8A2A-293A2A6C74C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341631-7351-459A-82D3-8D0C4C38425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81809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2BAE-94D3-42FC-8A2A-293A2A6C74C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41631-7351-459A-82D3-8D0C4C384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080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2BAE-94D3-42FC-8A2A-293A2A6C74C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41631-7351-459A-82D3-8D0C4C384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539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2BAE-94D3-42FC-8A2A-293A2A6C74C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41631-7351-459A-82D3-8D0C4C384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356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2BAE-94D3-42FC-8A2A-293A2A6C74C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41631-7351-459A-82D3-8D0C4C384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396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BF2BAE-94D3-42FC-8A2A-293A2A6C74C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341631-7351-459A-82D3-8D0C4C38425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79992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BF2BAE-94D3-42FC-8A2A-293A2A6C74C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341631-7351-459A-82D3-8D0C4C38425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71612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4BF2BAE-94D3-42FC-8A2A-293A2A6C74C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9341631-7351-459A-82D3-8D0C4C38425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9010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4452" y="3573292"/>
            <a:ext cx="8361229" cy="2098226"/>
          </a:xfrm>
        </p:spPr>
        <p:txBody>
          <a:bodyPr/>
          <a:lstStyle/>
          <a:p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Возможности </a:t>
            </a: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Цифровых образовательных технологий </a:t>
            </a:r>
            <a:b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рамках предметов ЕНЦ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1515" y="5671518"/>
            <a:ext cx="7187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Епифанова И.А., учитель химии МБОУ «СОШ 197»</a:t>
            </a:r>
          </a:p>
          <a:p>
            <a:r>
              <a:rPr lang="ru-RU" sz="2400" dirty="0" err="1" smtClean="0"/>
              <a:t>Файзулина</a:t>
            </a:r>
            <a:r>
              <a:rPr lang="ru-RU" sz="2400" dirty="0" smtClean="0"/>
              <a:t> Н.Х., учитель химии МБОУ «СОШ 87»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67928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235" y="1909190"/>
            <a:ext cx="6429645" cy="47832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44716" y="0"/>
            <a:ext cx="793973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  <a:ea typeface="Times New Roman" panose="02020603050405020304" pitchFamily="18" charset="0"/>
              </a:rPr>
              <a:t>Электронные тренажёры</a:t>
            </a:r>
          </a:p>
          <a:p>
            <a:pPr lvl="0" algn="ctr">
              <a:lnSpc>
                <a:spcPct val="150000"/>
              </a:lnSpc>
            </a:pPr>
            <a:r>
              <a:rPr lang="ru-RU" sz="2400" dirty="0" smtClean="0">
                <a:solidFill>
                  <a:srgbClr val="4472C4">
                    <a:lumMod val="50000"/>
                  </a:srgbClr>
                </a:solidFill>
                <a:ea typeface="Times New Roman" panose="02020603050405020304" pitchFamily="18" charset="0"/>
              </a:rPr>
              <a:t>Дают возможность для самоконтроля при обучении темы </a:t>
            </a:r>
          </a:p>
          <a:p>
            <a:pPr lvl="0" algn="ctr">
              <a:lnSpc>
                <a:spcPct val="150000"/>
              </a:lnSpc>
            </a:pPr>
            <a:r>
              <a:rPr lang="ru-RU" sz="2400" dirty="0" smtClean="0">
                <a:solidFill>
                  <a:srgbClr val="4472C4">
                    <a:lumMod val="50000"/>
                  </a:srgbClr>
                </a:solidFill>
                <a:ea typeface="Times New Roman" panose="02020603050405020304" pitchFamily="18" charset="0"/>
              </a:rPr>
              <a:t>или рассматриваемого явления</a:t>
            </a:r>
            <a:endParaRPr lang="ru-RU" sz="2400" dirty="0">
              <a:solidFill>
                <a:srgbClr val="4472C4">
                  <a:lumMod val="50000"/>
                </a:srgbClr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990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7169" y="217438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  <a:ea typeface="Times New Roman" panose="02020603050405020304" pitchFamily="18" charset="0"/>
              </a:rPr>
              <a:t>Виртуальные лаборатории</a:t>
            </a:r>
            <a:endParaRPr lang="ru-RU" sz="2400" b="1" dirty="0">
              <a:solidFill>
                <a:srgbClr val="4472C4">
                  <a:lumMod val="50000"/>
                </a:srgbClr>
              </a:solidFill>
              <a:ea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обеспечивают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эффект присутствия и глубокое погружение в образовательное содержимое для получения безопасного опыта.</a:t>
            </a:r>
            <a:endParaRPr lang="ru-RU" sz="2400" dirty="0">
              <a:solidFill>
                <a:schemeClr val="accent5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677" y="2521927"/>
            <a:ext cx="7209692" cy="422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44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85" y="0"/>
            <a:ext cx="11488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84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1263162" y="555016"/>
            <a:ext cx="10832123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B8800"/>
              </a:buClr>
              <a:buSzPct val="65000"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http://fcior.edu.ru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- Коллекция федеральных электронных образовательных ресурсов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B8800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B8800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B8800"/>
              </a:buClr>
              <a:buSzPct val="65000"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http://school-collection.edu.ru/catalog/search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- Единая коллекция цифровых</a:t>
            </a:r>
            <a:r>
              <a:rPr kumimoji="0" lang="ru-RU" sz="3600" b="1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образовательных ресурсов</a:t>
            </a:r>
            <a:endParaRPr kumimoji="0" lang="ru-RU" sz="3600" b="1" i="0" u="sng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63162" y="4574150"/>
            <a:ext cx="98766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https://rco-seversk.ru/metod/digital/elektronnye-obrazovatelnye-resursy/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 - </a:t>
            </a:r>
            <a:r>
              <a:rPr lang="ru-RU" sz="3600" b="1" dirty="0" smtClean="0"/>
              <a:t>Электронные образовательные ресурсы в обучении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640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4746" y="393367"/>
            <a:ext cx="84406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Применение ЦОТ на уроках естественно научного направления  становится  новым  методом  организации  активной и  осмысленной  работы  учащихся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EEE9E6"/>
              </a:clrFrom>
              <a:clrTo>
                <a:srgbClr val="EEE9E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1854" y="2841574"/>
            <a:ext cx="4615959" cy="401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1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9962" y="437337"/>
            <a:ext cx="88630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Возможности информационных технологий</a:t>
            </a:r>
            <a:endParaRPr kumimoji="0" lang="ru-RU" sz="3600" b="1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uLnTx/>
              <a:uFillTx/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700" y="4018085"/>
            <a:ext cx="2994862" cy="2640238"/>
          </a:xfrm>
          <a:prstGeom prst="ellipse">
            <a:avLst/>
          </a:prstGeom>
          <a:ln w="635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11116" y="1328860"/>
            <a:ext cx="791381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B8800"/>
              </a:buClr>
              <a:buSzPct val="65000"/>
              <a:buFont typeface="Wingdings" panose="05000000000000000000" pitchFamily="2" charset="2"/>
              <a:buChar char="§"/>
              <a:tabLst/>
              <a:defRPr/>
            </a:pPr>
            <a:r>
              <a:rPr lang="ru-RU" altLang="ru-RU" sz="2800" kern="0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пос</a:t>
            </a:r>
            <a:r>
              <a:rPr kumimoji="0" lang="ru-RU" alt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троение</a:t>
            </a:r>
            <a:r>
              <a:rPr kumimoji="0" lang="de-DE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alt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открыт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ой</a:t>
            </a:r>
            <a:r>
              <a:rPr kumimoji="0" lang="de-DE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alt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систем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ы образования</a:t>
            </a:r>
            <a:r>
              <a:rPr lang="ru-RU" altLang="ru-RU" sz="2800" kern="0" dirty="0">
                <a:solidFill>
                  <a:schemeClr val="accent5">
                    <a:lumMod val="50000"/>
                  </a:schemeClr>
                </a:solidFill>
                <a:effectLst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B8800"/>
              </a:buClr>
              <a:buSzPct val="65000"/>
              <a:buNone/>
              <a:tabLst/>
              <a:defRPr/>
            </a:pPr>
            <a:endParaRPr kumimoji="0" lang="ru-RU" alt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B8800"/>
              </a:buClr>
              <a:buSzPct val="6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изменение </a:t>
            </a:r>
            <a:r>
              <a:rPr kumimoji="0" lang="de-DE" alt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организаци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и</a:t>
            </a:r>
            <a:r>
              <a:rPr kumimoji="0" lang="de-DE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alt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процесса</a:t>
            </a:r>
            <a:r>
              <a:rPr kumimoji="0" lang="de-DE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alt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обучения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;</a:t>
            </a:r>
            <a:endParaRPr lang="ru-RU" altLang="ru-RU" sz="2800" kern="0" dirty="0"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 marR="0" lvl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B8800"/>
              </a:buClr>
              <a:buSzPct val="65000"/>
              <a:buFont typeface="Wingdings" panose="05000000000000000000" pitchFamily="2" charset="2"/>
              <a:buChar char="§"/>
              <a:tabLst/>
              <a:defRPr/>
            </a:pPr>
            <a:endParaRPr kumimoji="0" lang="ru-RU" alt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B8800"/>
              </a:buClr>
              <a:buSzPct val="6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alt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рациональ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ная</a:t>
            </a:r>
            <a:r>
              <a:rPr kumimoji="0" lang="de-DE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alt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организ</a:t>
            </a:r>
            <a:r>
              <a:rPr kumimoji="0" lang="ru-RU" alt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ация</a:t>
            </a:r>
            <a:r>
              <a:rPr kumimoji="0" lang="de-DE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alt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познавательн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ой </a:t>
            </a:r>
            <a:r>
              <a:rPr kumimoji="0" lang="de-DE" alt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деятельност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и</a:t>
            </a:r>
            <a:r>
              <a:rPr kumimoji="0" lang="de-DE" alt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школьников</a:t>
            </a:r>
            <a:r>
              <a:rPr lang="ru-RU" altLang="ru-RU" sz="2800" kern="0" dirty="0">
                <a:solidFill>
                  <a:schemeClr val="accent5">
                    <a:lumMod val="50000"/>
                  </a:schemeClr>
                </a:solidFill>
                <a:effectLst/>
              </a:rPr>
              <a:t>;</a:t>
            </a:r>
          </a:p>
          <a:p>
            <a:pPr marR="0" lvl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B8800"/>
              </a:buClr>
              <a:buSzPct val="65000"/>
              <a:buFont typeface="Wingdings" panose="05000000000000000000" pitchFamily="2" charset="2"/>
              <a:buChar char="§"/>
              <a:tabLst/>
              <a:defRPr/>
            </a:pPr>
            <a:endParaRPr kumimoji="0" lang="ru-RU" alt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B8800"/>
              </a:buClr>
              <a:buSzPct val="6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alt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использова</a:t>
            </a:r>
            <a:r>
              <a:rPr kumimoji="0" lang="ru-RU" alt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ние</a:t>
            </a:r>
            <a:r>
              <a:rPr kumimoji="0" lang="de-DE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alt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принципиально</a:t>
            </a:r>
            <a:r>
              <a:rPr kumimoji="0" lang="de-DE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alt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новы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х </a:t>
            </a:r>
            <a:r>
              <a:rPr kumimoji="0" lang="de-DE" alt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познавательны</a:t>
            </a:r>
            <a:r>
              <a:rPr lang="ru-RU" altLang="ru-RU" sz="2800" kern="0" dirty="0">
                <a:solidFill>
                  <a:schemeClr val="accent5">
                    <a:lumMod val="50000"/>
                  </a:schemeClr>
                </a:solidFill>
                <a:effectLst/>
              </a:rPr>
              <a:t>х</a:t>
            </a:r>
            <a:r>
              <a:rPr kumimoji="0" lang="de-DE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alt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средств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;</a:t>
            </a:r>
            <a:endParaRPr lang="ru-RU" altLang="ru-RU" sz="2800" kern="0" dirty="0"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 marR="0" lvl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B8800"/>
              </a:buClr>
              <a:buSzPct val="65000"/>
              <a:buFont typeface="Wingdings" panose="05000000000000000000" pitchFamily="2" charset="2"/>
              <a:buChar char="§"/>
              <a:tabLst/>
              <a:defRPr/>
            </a:pPr>
            <a:endParaRPr kumimoji="0" lang="ru-RU" alt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B8800"/>
              </a:buClr>
              <a:buSzPct val="6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alt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изуч</a:t>
            </a:r>
            <a:r>
              <a:rPr kumimoji="0" lang="ru-RU" alt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ение</a:t>
            </a:r>
            <a:r>
              <a:rPr kumimoji="0" lang="de-DE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alt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явлени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й</a:t>
            </a:r>
            <a:r>
              <a:rPr kumimoji="0" lang="de-DE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и </a:t>
            </a:r>
            <a:r>
              <a:rPr kumimoji="0" lang="de-DE" alt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процесс</a:t>
            </a:r>
            <a:r>
              <a:rPr kumimoji="0" lang="ru-RU" alt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ов</a:t>
            </a:r>
            <a:r>
              <a:rPr kumimoji="0" lang="de-DE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alt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на</a:t>
            </a:r>
            <a:r>
              <a:rPr kumimoji="0" lang="de-DE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alt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основе</a:t>
            </a:r>
            <a:r>
              <a:rPr kumimoji="0" lang="de-DE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alt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использования</a:t>
            </a:r>
            <a:r>
              <a:rPr kumimoji="0" lang="de-DE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alt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средств</a:t>
            </a:r>
            <a:r>
              <a:rPr kumimoji="0" lang="de-DE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alt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компьютерной</a:t>
            </a:r>
            <a:r>
              <a:rPr kumimoji="0" lang="de-DE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alt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графики</a:t>
            </a:r>
            <a:r>
              <a:rPr kumimoji="0" lang="de-DE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и </a:t>
            </a:r>
            <a:r>
              <a:rPr kumimoji="0" lang="de-DE" alt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моделирования</a:t>
            </a:r>
            <a:endParaRPr kumimoji="0" lang="ru-RU" alt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82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8493" y="1338774"/>
            <a:ext cx="107529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эмоциональная окраска образовательного  процесса;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разнообразие  форм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и  средств  обучения;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повышение  творческой  активности  учащихся;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повышение мотивации обучения, активности и инициативности учащихся;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развитие навыков  самообразования  и  самоконтроля;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развитие информационного мышления детей.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9944" y="303238"/>
            <a:ext cx="73500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Преимущества использования ЦОТ </a:t>
            </a:r>
            <a:endParaRPr kumimoji="0" lang="ru-RU" sz="1800" b="1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uLnTx/>
              <a:uFillTx/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4837" y="1079304"/>
            <a:ext cx="1938696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5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2492" y="14718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ru-RU" sz="3600" b="1" kern="0" dirty="0" smtClean="0">
                <a:solidFill>
                  <a:srgbClr val="4472C4">
                    <a:lumMod val="50000"/>
                  </a:srgbClr>
                </a:solidFill>
              </a:rPr>
              <a:t>Типы и формы ЭОР</a:t>
            </a:r>
            <a:endParaRPr lang="ru-RU" b="1" kern="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5962" y="1026467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Цветные рисунки и фото.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Цветные рисунки и фото позволяют расширить иллюстративный ряд, придать ему большую эмоциональность, приближенность к реальной жизни, что способствует лучшему усвоению материала и повышению результативности занятия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356" y="2013439"/>
            <a:ext cx="4882805" cy="376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69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0054" y="106432"/>
            <a:ext cx="104628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Слайд-шоу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сменяющиеся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иллюстрации (фотографии, рисунки) 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Использование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слайд-шоу дает возможность более наглядно проиллюстрировать новый материал, привлечь внимание учащихся. </a:t>
            </a:r>
            <a:endParaRPr lang="ru-RU" sz="2400" dirty="0">
              <a:solidFill>
                <a:schemeClr val="accent5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53" y="2532185"/>
            <a:ext cx="6237020" cy="42378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467600" y="2867470"/>
            <a:ext cx="4724400" cy="390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400" dirty="0">
                <a:solidFill>
                  <a:srgbClr val="4472C4">
                    <a:lumMod val="50000"/>
                  </a:srgbClr>
                </a:solidFill>
                <a:ea typeface="Times New Roman" panose="02020603050405020304" pitchFamily="18" charset="0"/>
              </a:rPr>
              <a:t>Особенно полезны слайд-шоу при изучении многообразия живых организмов различных систематических групп,  </a:t>
            </a:r>
            <a:endParaRPr lang="ru-RU" sz="2400" dirty="0" smtClean="0">
              <a:solidFill>
                <a:srgbClr val="4472C4">
                  <a:lumMod val="50000"/>
                </a:srgbClr>
              </a:solidFill>
              <a:ea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ru-RU" sz="2400" dirty="0" smtClean="0">
                <a:solidFill>
                  <a:srgbClr val="4472C4">
                    <a:lumMod val="50000"/>
                  </a:srgbClr>
                </a:solidFill>
                <a:ea typeface="Times New Roman" panose="02020603050405020304" pitchFamily="18" charset="0"/>
              </a:rPr>
              <a:t>при </a:t>
            </a:r>
            <a:r>
              <a:rPr lang="ru-RU" sz="2400" dirty="0">
                <a:solidFill>
                  <a:srgbClr val="4472C4">
                    <a:lumMod val="50000"/>
                  </a:srgbClr>
                </a:solidFill>
                <a:ea typeface="Times New Roman" panose="02020603050405020304" pitchFamily="18" charset="0"/>
              </a:rPr>
              <a:t>разборах методик проведения исследований и  экспериментов.</a:t>
            </a:r>
          </a:p>
        </p:txBody>
      </p:sp>
    </p:spTree>
    <p:extLst>
      <p:ext uri="{BB962C8B-B14F-4D97-AF65-F5344CB8AC3E}">
        <p14:creationId xmlns:p14="http://schemas.microsoft.com/office/powerpoint/2010/main" val="3671739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2485" y="0"/>
            <a:ext cx="104481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Видеофрагменты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позволяют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использовать видеоматериал как сверхэффективное средство создания проблемной ситуации на занятии или при анализе ошибок (при полевых исследованиях и т.п.) </a:t>
            </a:r>
            <a:endParaRPr lang="ru-RU" sz="2400" dirty="0">
              <a:solidFill>
                <a:schemeClr val="accent5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040" y="2628880"/>
            <a:ext cx="5401081" cy="402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67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8185" y="1054831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Анимации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редназначены для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иллюстрации механизмов тех или иных физических, химических, биологических процессов, в том числе и микромира. Психологически привлекательны за счет использования современного компьютерного дизайна, внедряемого в сознание школьника телевидением. </a:t>
            </a:r>
            <a:endParaRPr lang="ru-RU" sz="2400" dirty="0">
              <a:solidFill>
                <a:schemeClr val="accent5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685" y="1643299"/>
            <a:ext cx="4266091" cy="508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64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6108" y="538453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Интерактивные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модели </a:t>
            </a:r>
          </a:p>
          <a:p>
            <a:pPr marR="162560" algn="ctr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   Интерактивные модели - трёхмерное изображение реального предмета или анимация, ход которой зависит от задаваемых начальных условий.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de-DE" sz="2400" dirty="0" err="1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озволяют</a:t>
            </a:r>
            <a:r>
              <a:rPr lang="de-DE" sz="2400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сформировать</a:t>
            </a:r>
            <a:r>
              <a:rPr lang="de-DE" sz="24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de-DE" sz="2400" dirty="0" err="1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сознании</a:t>
            </a:r>
            <a:r>
              <a:rPr lang="de-DE" sz="24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учащегося</a:t>
            </a:r>
            <a:r>
              <a:rPr lang="de-DE" sz="24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целостную</a:t>
            </a:r>
            <a:r>
              <a:rPr lang="de-DE" sz="24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картину</a:t>
            </a:r>
            <a:r>
              <a:rPr lang="de-DE" sz="24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процесса</a:t>
            </a:r>
            <a:r>
              <a:rPr lang="de-DE" sz="24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2400" dirty="0" err="1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дают</a:t>
            </a:r>
            <a:r>
              <a:rPr lang="de-DE" sz="2400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возможность</a:t>
            </a:r>
            <a:r>
              <a:rPr lang="de-DE" sz="24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самостоятельно</a:t>
            </a:r>
            <a:r>
              <a:rPr lang="de-DE" sz="24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de-DE" sz="2400" dirty="0" err="1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конструировать</a:t>
            </a:r>
            <a:r>
              <a:rPr lang="de-DE" sz="24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de-DE" sz="2400" dirty="0" err="1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процесс</a:t>
            </a:r>
            <a:r>
              <a:rPr lang="de-DE" sz="24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2400" dirty="0" err="1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исправлять</a:t>
            </a:r>
            <a:r>
              <a:rPr lang="de-DE" sz="24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свои</a:t>
            </a:r>
            <a:r>
              <a:rPr lang="de-DE" sz="24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ошибки</a:t>
            </a:r>
            <a:r>
              <a:rPr lang="de-DE" sz="24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2400" dirty="0" err="1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самообучаться</a:t>
            </a:r>
            <a:r>
              <a:rPr lang="de-DE" sz="24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endParaRPr lang="ru-RU" sz="2400" dirty="0">
              <a:solidFill>
                <a:schemeClr val="accent5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471" y="1398495"/>
            <a:ext cx="5002306" cy="458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7946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Урожай</Template>
  <TotalTime>177</TotalTime>
  <Words>370</Words>
  <Application>Microsoft Office PowerPoint</Application>
  <PresentationFormat>Широкоэкранный</PresentationFormat>
  <Paragraphs>50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Franklin Gothic Book</vt:lpstr>
      <vt:lpstr>Times New Roman</vt:lpstr>
      <vt:lpstr>Wingdings</vt:lpstr>
      <vt:lpstr>Crop</vt:lpstr>
      <vt:lpstr>Возможности Цифровых образовательных технологий  в рамках предметов ЕНЦ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Возможности ЦОТ в рамках предметов ЕНЦ</dc:title>
  <dc:creator>Епифанова Ирина Алексеевна</dc:creator>
  <cp:lastModifiedBy>Androsova</cp:lastModifiedBy>
  <cp:revision>15</cp:revision>
  <dcterms:created xsi:type="dcterms:W3CDTF">2025-02-03T12:48:16Z</dcterms:created>
  <dcterms:modified xsi:type="dcterms:W3CDTF">2025-02-10T02:19:24Z</dcterms:modified>
</cp:coreProperties>
</file>