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58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06C15-8357-4604-B5BB-B08B51F63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064B33-1963-4EF4-BFC5-1B432DA27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B05547-C807-4544-935A-B41F293A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4A0785-CC14-487F-912F-B30640E6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AC53F-7845-490F-855D-7D967652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BFFDB2-E995-4DBF-861E-C410356E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E6788F-7318-4B77-BA19-77F063BF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6321DE-D0AE-4B44-9BC2-F98BAF05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198BC7-16A7-49DA-B914-7957F07B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5BDF59-F72F-4456-878E-5D0A53DF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180FFF-EF39-4AD3-9BAA-9DC646EE0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F0073A-EC32-44EF-9B9B-6605C8F30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A65119-72CB-4161-991E-3DC37A60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CE1F7E-3613-47ED-8324-058B5948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C477FA-F667-4260-BCCF-84D23003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BC6112-2521-4A61-B96C-8437D794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177BCB-A3B1-4384-90CB-7841061F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44D5B-5443-47DB-BBD1-1145B6AF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D834B4-E16D-47B7-A729-6B9393C1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6E4302-8F04-4204-AB19-C55D8380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6FFF7-5679-4429-9018-B7366F70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EA402D-5708-4114-AB24-9C5560E7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BBD02D-B54A-4D0C-9C73-C09F0AD2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18C4A6-68F1-4280-BDA0-9337546B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27117D-8736-401F-8BC2-CA06A1BB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5B8B6-460D-42E1-AEB1-3BB3146F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1CBDDA-0177-4B11-BD84-FE7AB970A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046800-6B00-43F2-B8B4-3F18D1231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FE408F-C323-4E3F-A678-AF774051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22B8E5-AF94-43D2-B608-DA4B380A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4654AB-4009-4D24-89CB-A9875B87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7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49BCB8-9AFE-41AD-A105-4FDC15CD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37FB62-313D-44D0-92EC-8F4FACE5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8A2C89-6698-44F5-8270-33DE8FCC1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CC96BD-4584-4EAA-B8AC-FE73D6663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5372A8-01B4-46DF-B6FC-92F912EE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112CE9-BE0A-4427-B9E1-BC831D29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994BE25-6F62-474A-8800-10F5CBEF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D1E67C-2393-49CF-B05E-26F9E56D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7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A6507-CDCA-48F6-8615-3F8E33F3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57BB78-CBFA-45FC-8DE3-528A4B7B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50DC77-C96E-4D6E-B952-73A54638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54472F-7A48-4F96-864A-D661B78E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DC55F02-88B3-4E51-9CAD-9F9BF443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C5468BB-1987-48EC-B170-423194BD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7388A2-A1D0-4C66-AF5A-4531D624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1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35EDC9-2936-414C-B7AB-4121494F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60EFC0-D6B3-4C79-B9C9-7CDBCD8F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95658C-F428-4BD7-9456-AD47A5031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A4A71C-9C79-47B0-8435-34C5075D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5C327-6AA8-4693-ACBA-28DE52A2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37EEC8-17A7-42A8-9435-AD36FDB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3E543-EC44-42FE-AC7D-9759A023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581FB3-6F74-4217-99DE-78006C353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2274FB-E9FA-4373-9392-21379EB1F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B189D0-AC9B-4CB2-A95F-0ECD6396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31E95C-2EAC-4BFC-A4E7-332B6609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4722B1-7CD6-48BE-BDE6-CB040432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58D17-19C4-4D8F-9095-8DC7DFE9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D97A4E-A606-4EF2-A73D-8FCFBB61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218A2-B53F-4204-9C6C-3A1A7227E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F942-46D2-4E78-806D-F8ADDE098E2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93512B-4EE1-4B95-BF84-DCC422AF6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FDF877-AC4D-445B-852B-EC2A5DA8B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244-543E-45DC-A0E0-27FC231F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3.shkolkovo.online/catalog/2110/54866?SubjectId=1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enin.ru/tasks/common/test573/101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tepenin.ru/tests/common/test544/9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enin.ru/tests/common/test544/2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enin.ru/tasks/chem-variants/test4178/3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F9993-156F-4687-89A8-1EE8CE77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7888" y="1593622"/>
            <a:ext cx="7456714" cy="23893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Решение задач  повышенного уровня сложности ЕГЭ по химии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343BAF-E0D6-48F2-A3D2-D9FE1440F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9227"/>
            <a:ext cx="3749288" cy="420857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B7E8E6-9735-4441-981E-A4AB7BE26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3583" y="5476560"/>
            <a:ext cx="7687492" cy="1087528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/>
              <a:t>Выступление: Бабий Т.М., учитель химии МАОУ «СФМЛ»</a:t>
            </a:r>
          </a:p>
          <a:p>
            <a:pPr algn="just"/>
            <a:r>
              <a:rPr lang="ru-RU" i="1" dirty="0"/>
              <a:t>Бормотова Н.А., учитель химии МБОУ «СОШ № 196»</a:t>
            </a:r>
          </a:p>
        </p:txBody>
      </p:sp>
    </p:spTree>
    <p:extLst>
      <p:ext uri="{BB962C8B-B14F-4D97-AF65-F5344CB8AC3E}">
        <p14:creationId xmlns:p14="http://schemas.microsoft.com/office/powerpoint/2010/main" val="228267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048957-3856-4527-8AEE-6D0969FD5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634" y="274319"/>
            <a:ext cx="11852366" cy="4036424"/>
          </a:xfrm>
        </p:spPr>
        <p:txBody>
          <a:bodyPr>
            <a:normAutofit/>
          </a:bodyPr>
          <a:lstStyle/>
          <a:p>
            <a:r>
              <a:rPr lang="en-US" dirty="0"/>
              <a:t>n(C) = n(CO2) = 8,4 </a:t>
            </a:r>
            <a:r>
              <a:rPr lang="ru-RU" dirty="0"/>
              <a:t>л / 22,4 л/моль = 0,375 моль</a:t>
            </a:r>
          </a:p>
          <a:p>
            <a:r>
              <a:rPr lang="en-US" dirty="0"/>
              <a:t>n(H) = 2n(H2O) = 2 * (7,425 </a:t>
            </a:r>
            <a:r>
              <a:rPr lang="ru-RU" dirty="0"/>
              <a:t>г / 18 г/моль) = 0,825 моль</a:t>
            </a:r>
          </a:p>
          <a:p>
            <a:r>
              <a:rPr lang="en-US" dirty="0"/>
              <a:t>n(N) = 2n(N2) = 2 * (0,84 </a:t>
            </a:r>
            <a:r>
              <a:rPr lang="ru-RU" dirty="0"/>
              <a:t>л / 22,4 л/моль) = 0,075 моль </a:t>
            </a:r>
          </a:p>
          <a:p>
            <a:r>
              <a:rPr lang="en-US" dirty="0"/>
              <a:t>m(O) = 8,775 </a:t>
            </a:r>
            <a:r>
              <a:rPr lang="ru-RU" dirty="0"/>
              <a:t>г - 0,375 моль * 12 г/моль - 0,875 моль * 1 г/моль - 0,075 моль * 14 г/моль = 2,4 г</a:t>
            </a:r>
          </a:p>
          <a:p>
            <a:r>
              <a:rPr lang="en-US" dirty="0"/>
              <a:t>n(O) = 2,4 </a:t>
            </a:r>
            <a:r>
              <a:rPr lang="ru-RU" dirty="0"/>
              <a:t>г / 16 г/моль =  0,15 моль</a:t>
            </a:r>
          </a:p>
          <a:p>
            <a:r>
              <a:rPr lang="en-US" dirty="0"/>
              <a:t>n(C) : n(H) : n(O) : n(N) = 0,375 : 0,825 : 0,15 : 0,075 = 5 : 11 : 2 : 1</a:t>
            </a:r>
          </a:p>
          <a:p>
            <a:r>
              <a:rPr lang="en-US" dirty="0"/>
              <a:t>1) </a:t>
            </a:r>
            <a:r>
              <a:rPr lang="ru-RU" dirty="0"/>
              <a:t>Молекулярная формула вещества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baseline="-25000" dirty="0">
                <a:solidFill>
                  <a:srgbClr val="C00000"/>
                </a:solidFill>
              </a:rPr>
              <a:t>5</a:t>
            </a: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b="1" baseline="-25000" dirty="0">
                <a:solidFill>
                  <a:srgbClr val="C00000"/>
                </a:solidFill>
              </a:rPr>
              <a:t>11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N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7180A1-E59D-4785-AD41-5A6EEED8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481"/>
          </a:xfrm>
        </p:spPr>
        <p:txBody>
          <a:bodyPr/>
          <a:lstStyle/>
          <a:p>
            <a:r>
              <a:rPr lang="ru-RU" b="1" dirty="0"/>
              <a:t>Задача № 33-2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76338-79C4-4173-9E85-0230C35F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54934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Структурная формула: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B4353E-7B99-424D-9086-7FD3A925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769" y="2832305"/>
            <a:ext cx="5181600" cy="499564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Уравнение реакции: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6339F7-54BA-4B12-9E6B-9619558A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70" y="881233"/>
            <a:ext cx="4801689" cy="1873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184580-31C7-49F9-BAC9-E7CACB19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73" y="3331869"/>
            <a:ext cx="7968886" cy="306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45DF0D-996A-4BCF-85B5-7F2A53DA1A23}"/>
              </a:ext>
            </a:extLst>
          </p:cNvPr>
          <p:cNvSpPr txBox="1"/>
          <p:nvPr/>
        </p:nvSpPr>
        <p:spPr>
          <a:xfrm>
            <a:off x="382089" y="630820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https://3.shkolkovo.online/catalog/2110/54866?SubjectId=11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54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B1A4F-C952-43DA-BE75-63190DDB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Задача № 34-1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C5EF2D-5EDE-4FB6-8166-2D2F816C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58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Навеску хлората калия массой 24.5 г осторожно нагрели. При этом при разложении одной части вещества выделился газ, объём которого составил 1,344 л (</a:t>
            </a:r>
            <a:r>
              <a:rPr lang="ru-RU" dirty="0" err="1"/>
              <a:t>н.у</a:t>
            </a:r>
            <a:r>
              <a:rPr lang="ru-RU" dirty="0"/>
              <a:t>.), а другая часть </a:t>
            </a:r>
            <a:r>
              <a:rPr lang="ru-RU" dirty="0" err="1"/>
              <a:t>диспропорционировала</a:t>
            </a:r>
            <a:r>
              <a:rPr lang="ru-RU" dirty="0"/>
              <a:t>, некоторая часть вещества не успела разложиться. К остатку в виде хлорида калия прилили 70 мл воды, массовая доля хлорида калия в растворе составила 4.83%. Найдите массовую долю хлората калия в </a:t>
            </a:r>
            <a:r>
              <a:rPr lang="ru-RU" b="1" dirty="0">
                <a:solidFill>
                  <a:srgbClr val="0070C0"/>
                </a:solidFill>
              </a:rPr>
              <a:t>твердом остатке</a:t>
            </a:r>
            <a:r>
              <a:rPr lang="ru-RU" dirty="0"/>
              <a:t> после прокаливания навески хлората калия.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3578C4-DA09-4B6F-8724-72E3E9BFD3F7}"/>
              </a:ext>
            </a:extLst>
          </p:cNvPr>
          <p:cNvSpPr txBox="1"/>
          <p:nvPr/>
        </p:nvSpPr>
        <p:spPr>
          <a:xfrm>
            <a:off x="838200" y="5457150"/>
            <a:ext cx="8201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*Задача записана со слов ученика, может чем-то отличается от оригинала!</a:t>
            </a:r>
          </a:p>
        </p:txBody>
      </p:sp>
    </p:spTree>
    <p:extLst>
      <p:ext uri="{BB962C8B-B14F-4D97-AF65-F5344CB8AC3E}">
        <p14:creationId xmlns:p14="http://schemas.microsoft.com/office/powerpoint/2010/main" val="90253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4A005-2F70-4E86-898F-8BBFA11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534502" cy="1325563"/>
          </a:xfrm>
        </p:spPr>
        <p:txBody>
          <a:bodyPr/>
          <a:lstStyle/>
          <a:p>
            <a:pPr algn="l">
              <a:tabLst>
                <a:tab pos="11299825" algn="l"/>
              </a:tabLst>
            </a:pPr>
            <a:r>
              <a:rPr lang="ru-RU" b="1" i="0" dirty="0">
                <a:effectLst/>
                <a:latin typeface="-apple-system"/>
              </a:rPr>
              <a:t>1) В задаче одна наша навеска массой 24.5 г разделилась на три части: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310022"/>
            <a:ext cx="10944497" cy="204982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Рассчитаем общее количество вещества 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 в исходной навеске:</a:t>
            </a:r>
            <a:br>
              <a:rPr lang="ru-RU" b="0" i="0" dirty="0">
                <a:effectLst/>
                <a:latin typeface="-apple-system"/>
              </a:rPr>
            </a:b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₃)= m/M = 24,5/122,5 = 0,2 моль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Рассчитаем количество вещества О₂:</a:t>
            </a:r>
            <a:br>
              <a:rPr lang="ru-RU" b="0" i="0" dirty="0">
                <a:effectLst/>
                <a:latin typeface="-apple-system"/>
              </a:rPr>
            </a:b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n(O₂)= V/22,4=1,344/22,4 = 0,06 моль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645BD6D-A829-4A62-8F20-4238858247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1475"/>
          <a:stretch/>
        </p:blipFill>
        <p:spPr>
          <a:xfrm>
            <a:off x="1280160" y="1566230"/>
            <a:ext cx="9103789" cy="27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751" y="528094"/>
            <a:ext cx="10944497" cy="204982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Заметим, что кислород выделился только при разложении первой (1) части 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₃, следовательно мы можем найти количество вещества 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1 часть по уравнению реакции: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DCB09E9-E7ED-4FE1-93FB-CF59687253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2"/>
          <a:stretch/>
        </p:blipFill>
        <p:spPr bwMode="auto">
          <a:xfrm>
            <a:off x="822959" y="2001406"/>
            <a:ext cx="8961121" cy="28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B4D45F-6D04-4B58-B1F9-15CC078F5424}"/>
              </a:ext>
            </a:extLst>
          </p:cNvPr>
          <p:cNvSpPr txBox="1"/>
          <p:nvPr/>
        </p:nvSpPr>
        <p:spPr>
          <a:xfrm>
            <a:off x="956855" y="5399706"/>
            <a:ext cx="4111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n(</a:t>
            </a:r>
            <a:r>
              <a:rPr lang="ru-RU" sz="2400" dirty="0" err="1">
                <a:solidFill>
                  <a:srgbClr val="0070C0"/>
                </a:solidFill>
              </a:rPr>
              <a:t>KClO</a:t>
            </a:r>
            <a:r>
              <a:rPr lang="ru-RU" sz="2400" dirty="0">
                <a:solidFill>
                  <a:srgbClr val="0070C0"/>
                </a:solidFill>
              </a:rPr>
              <a:t>₃) 1 часть = 0,04 моль</a:t>
            </a:r>
          </a:p>
        </p:txBody>
      </p:sp>
    </p:spTree>
    <p:extLst>
      <p:ext uri="{BB962C8B-B14F-4D97-AF65-F5344CB8AC3E}">
        <p14:creationId xmlns:p14="http://schemas.microsoft.com/office/powerpoint/2010/main" val="129383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688" y="1416367"/>
            <a:ext cx="11224260" cy="480218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 задаче чтобы найти массовую долю 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 3 часть, нам надо будет найти ее массу, и соответственно ее количество вещества.</a:t>
            </a:r>
            <a:br>
              <a:rPr lang="ru-RU" b="0" i="0" dirty="0">
                <a:effectLst/>
                <a:latin typeface="-apple-system"/>
              </a:rPr>
            </a:br>
            <a:r>
              <a:rPr lang="ru-RU" b="0" i="0" dirty="0">
                <a:effectLst/>
                <a:latin typeface="-apple-system"/>
              </a:rPr>
              <a:t>Т.к. с этой частью ничего не происходит, то найти ее количество вещества мы сможем, если вычтем из количества вещества начальной навески 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₃)=0,2 моль количество вещества 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1 часть и 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2 часть.</a:t>
            </a:r>
          </a:p>
          <a:p>
            <a:pPr algn="just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3 часть = 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- 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1 часть - 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2 часть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Мы уже нашли количество вещества 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1 часть (=0,04 моль)</a:t>
            </a:r>
            <a:r>
              <a:rPr lang="ru-RU" b="0" i="0" dirty="0">
                <a:effectLst/>
                <a:latin typeface="-apple-system"/>
              </a:rPr>
              <a:t>, а</a:t>
            </a:r>
            <a:br>
              <a:rPr lang="ru-RU" b="0" i="0" dirty="0">
                <a:effectLst/>
                <a:latin typeface="-apple-system"/>
              </a:rPr>
            </a:br>
            <a:r>
              <a:rPr lang="ru-RU" b="0" i="0" dirty="0">
                <a:effectLst/>
                <a:latin typeface="-apple-system"/>
              </a:rPr>
              <a:t>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3 часть обозначим за х моль:</a:t>
            </a:r>
          </a:p>
          <a:p>
            <a:pPr algn="just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3 часть = 0,2 - 0,04 - х</a:t>
            </a:r>
            <a:r>
              <a:rPr lang="ru-RU" b="0" i="0" dirty="0">
                <a:effectLst/>
                <a:latin typeface="-apple-system"/>
              </a:rPr>
              <a:t> ❗️отметим это уравнение, мы к нему вернемся!</a:t>
            </a:r>
          </a:p>
        </p:txBody>
      </p:sp>
    </p:spTree>
    <p:extLst>
      <p:ext uri="{BB962C8B-B14F-4D97-AF65-F5344CB8AC3E}">
        <p14:creationId xmlns:p14="http://schemas.microsoft.com/office/powerpoint/2010/main" val="236746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4A005-2F70-4E86-898F-8BBFA11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534502" cy="1325563"/>
          </a:xfrm>
        </p:spPr>
        <p:txBody>
          <a:bodyPr/>
          <a:lstStyle/>
          <a:p>
            <a:pPr algn="l"/>
            <a:r>
              <a:rPr lang="ru-RU" b="1" i="0" dirty="0">
                <a:effectLst/>
                <a:latin typeface="-apple-system"/>
              </a:rPr>
              <a:t>2) Разберем вторую часть задачи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02" y="1423131"/>
            <a:ext cx="10944497" cy="1463761"/>
          </a:xfrm>
        </p:spPr>
        <p:txBody>
          <a:bodyPr>
            <a:normAutofit/>
          </a:bodyPr>
          <a:lstStyle/>
          <a:p>
            <a:pPr algn="just"/>
            <a:r>
              <a:rPr lang="ru-RU" b="0" i="1" dirty="0">
                <a:effectLst/>
                <a:latin typeface="-apple-system"/>
              </a:rPr>
              <a:t>К остатку в виде хлорида калия прилили 70 мл воды, массовая доля хлорида калия в растворе составила 4.83%"</a:t>
            </a:r>
            <a:endParaRPr lang="ru-RU" b="0" i="0" dirty="0"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Определим из чего будет складываться остаток </a:t>
            </a:r>
            <a:r>
              <a:rPr lang="ru-RU" b="0" i="0" dirty="0" err="1">
                <a:effectLst/>
                <a:latin typeface="-apple-system"/>
              </a:rPr>
              <a:t>KCl</a:t>
            </a:r>
            <a:r>
              <a:rPr lang="ru-RU" b="0" i="0" dirty="0">
                <a:effectLst/>
                <a:latin typeface="-apple-system"/>
              </a:rPr>
              <a:t>:</a:t>
            </a:r>
          </a:p>
          <a:p>
            <a:pPr algn="just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0DDB11B-5B8D-469C-8776-A2D12420C0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0" y="2886892"/>
            <a:ext cx="10579902" cy="36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02" y="1423131"/>
            <a:ext cx="10944497" cy="146376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 условию задачи нам дана массовая доля ω(</a:t>
            </a:r>
            <a:r>
              <a:rPr lang="ru-RU" b="0" i="0" dirty="0" err="1">
                <a:effectLst/>
                <a:latin typeface="-apple-system"/>
              </a:rPr>
              <a:t>KCl</a:t>
            </a:r>
            <a:r>
              <a:rPr lang="ru-RU" b="0" i="0" dirty="0">
                <a:effectLst/>
                <a:latin typeface="-apple-system"/>
              </a:rPr>
              <a:t>) в растворе. Запишем для нее выражение:</a:t>
            </a:r>
          </a:p>
          <a:p>
            <a:pPr algn="just"/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C156274-DD74-4E07-86B0-E0332F66C5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8" y="2454137"/>
            <a:ext cx="5383298" cy="18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E818B5-83AD-461F-8425-9F211B8A8DE0}"/>
              </a:ext>
            </a:extLst>
          </p:cNvPr>
          <p:cNvSpPr txBox="1"/>
          <p:nvPr/>
        </p:nvSpPr>
        <p:spPr>
          <a:xfrm>
            <a:off x="1087680" y="4329442"/>
            <a:ext cx="10016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Распишем по отдельности </a:t>
            </a:r>
            <a:r>
              <a:rPr lang="en-US" sz="2800" dirty="0"/>
              <a:t>m(</a:t>
            </a:r>
            <a:r>
              <a:rPr lang="en-US" sz="2800" dirty="0" err="1"/>
              <a:t>KCl</a:t>
            </a:r>
            <a:r>
              <a:rPr lang="en-US" sz="2800" dirty="0"/>
              <a:t>) </a:t>
            </a:r>
            <a:r>
              <a:rPr lang="ru-RU" sz="2800" dirty="0"/>
              <a:t>и </a:t>
            </a:r>
            <a:r>
              <a:rPr lang="en-US" sz="2800" dirty="0"/>
              <a:t>m p-pa (</a:t>
            </a:r>
            <a:r>
              <a:rPr lang="en-US" sz="2800" dirty="0" err="1"/>
              <a:t>KCl</a:t>
            </a:r>
            <a:r>
              <a:rPr lang="en-US" sz="2800" dirty="0"/>
              <a:t>):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 err="1">
                <a:solidFill>
                  <a:srgbClr val="0070C0"/>
                </a:solidFill>
              </a:rPr>
              <a:t>KCl</a:t>
            </a:r>
            <a:r>
              <a:rPr lang="en-US" sz="2800" dirty="0">
                <a:solidFill>
                  <a:srgbClr val="0070C0"/>
                </a:solidFill>
              </a:rPr>
              <a:t>) = </a:t>
            </a:r>
            <a:r>
              <a:rPr lang="en-US" sz="2800" dirty="0" err="1">
                <a:solidFill>
                  <a:srgbClr val="0070C0"/>
                </a:solidFill>
              </a:rPr>
              <a:t>n∙M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m p-pa (</a:t>
            </a:r>
            <a:r>
              <a:rPr lang="en-US" sz="2800" dirty="0" err="1">
                <a:solidFill>
                  <a:srgbClr val="0070C0"/>
                </a:solidFill>
              </a:rPr>
              <a:t>KCl</a:t>
            </a:r>
            <a:r>
              <a:rPr lang="en-US" sz="2800" dirty="0">
                <a:solidFill>
                  <a:srgbClr val="0070C0"/>
                </a:solidFill>
              </a:rPr>
              <a:t>) = m(</a:t>
            </a:r>
            <a:r>
              <a:rPr lang="en-US" sz="2800" dirty="0" err="1">
                <a:solidFill>
                  <a:srgbClr val="0070C0"/>
                </a:solidFill>
              </a:rPr>
              <a:t>KCl</a:t>
            </a:r>
            <a:r>
              <a:rPr lang="en-US" sz="2800" dirty="0">
                <a:solidFill>
                  <a:srgbClr val="0070C0"/>
                </a:solidFill>
              </a:rPr>
              <a:t>) + m(H₂O)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0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42" y="534858"/>
            <a:ext cx="10944497" cy="61467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Рассчитаем количество вещества </a:t>
            </a:r>
            <a:r>
              <a:rPr lang="ru-RU" b="0" i="0" dirty="0" err="1">
                <a:effectLst/>
                <a:latin typeface="-apple-system"/>
              </a:rPr>
              <a:t>KCl</a:t>
            </a:r>
            <a:r>
              <a:rPr lang="ru-RU" b="0" i="0" dirty="0">
                <a:effectLst/>
                <a:latin typeface="-apple-system"/>
              </a:rPr>
              <a:t> по двум реакциям: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B176530-2144-4486-BC3A-3DCEDE448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5"/>
          <a:stretch/>
        </p:blipFill>
        <p:spPr bwMode="auto">
          <a:xfrm>
            <a:off x="1087680" y="1149532"/>
            <a:ext cx="9339943" cy="35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929C5E-BE32-479E-BAF7-4A32834C1B59}"/>
              </a:ext>
            </a:extLst>
          </p:cNvPr>
          <p:cNvSpPr txBox="1"/>
          <p:nvPr/>
        </p:nvSpPr>
        <p:spPr>
          <a:xfrm>
            <a:off x="553439" y="4806256"/>
            <a:ext cx="11111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n(</a:t>
            </a:r>
            <a:r>
              <a:rPr lang="ru-RU" sz="2800" dirty="0" err="1"/>
              <a:t>KCl</a:t>
            </a:r>
            <a:r>
              <a:rPr lang="ru-RU" sz="2800" dirty="0"/>
              <a:t> в остатке) = 0,04 + х/4, подставим это выражение в формулу для массы </a:t>
            </a:r>
            <a:r>
              <a:rPr lang="ru-RU" sz="2800" dirty="0" err="1"/>
              <a:t>KCl</a:t>
            </a:r>
            <a:r>
              <a:rPr lang="ru-RU" sz="2800" dirty="0"/>
              <a:t>:</a:t>
            </a:r>
          </a:p>
          <a:p>
            <a:pPr algn="just"/>
            <a:r>
              <a:rPr lang="ru-RU" sz="2800" dirty="0"/>
              <a:t>m(</a:t>
            </a:r>
            <a:r>
              <a:rPr lang="ru-RU" sz="2800" dirty="0" err="1"/>
              <a:t>KCl</a:t>
            </a:r>
            <a:r>
              <a:rPr lang="ru-RU" sz="2800" dirty="0"/>
              <a:t>) = </a:t>
            </a:r>
            <a:r>
              <a:rPr lang="ru-RU" sz="2800" dirty="0" err="1"/>
              <a:t>n∙M</a:t>
            </a:r>
            <a:r>
              <a:rPr lang="ru-RU" sz="2800" dirty="0"/>
              <a:t> = (0,04 + х/4)∙ 74,5.</a:t>
            </a:r>
          </a:p>
        </p:txBody>
      </p:sp>
    </p:spTree>
    <p:extLst>
      <p:ext uri="{BB962C8B-B14F-4D97-AF65-F5344CB8AC3E}">
        <p14:creationId xmlns:p14="http://schemas.microsoft.com/office/powerpoint/2010/main" val="299288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42" y="534858"/>
            <a:ext cx="10944497" cy="111106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Соберем массы вещества и раствора </a:t>
            </a:r>
            <a:r>
              <a:rPr lang="ru-RU" b="0" i="0" dirty="0" err="1">
                <a:effectLst/>
                <a:latin typeface="-apple-system"/>
              </a:rPr>
              <a:t>KCl</a:t>
            </a:r>
            <a:r>
              <a:rPr lang="ru-RU" b="0" i="0" dirty="0">
                <a:effectLst/>
                <a:latin typeface="-apple-system"/>
              </a:rPr>
              <a:t> и подставим все значения в формулу массовой доли </a:t>
            </a:r>
            <a:r>
              <a:rPr lang="ru-RU" b="0" i="0" dirty="0" err="1">
                <a:effectLst/>
                <a:latin typeface="-apple-system"/>
              </a:rPr>
              <a:t>KCl</a:t>
            </a:r>
            <a:r>
              <a:rPr lang="ru-RU" b="0" i="0" dirty="0">
                <a:effectLst/>
                <a:latin typeface="-apple-system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929C5E-BE32-479E-BAF7-4A32834C1B59}"/>
              </a:ext>
            </a:extLst>
          </p:cNvPr>
          <p:cNvSpPr txBox="1"/>
          <p:nvPr/>
        </p:nvSpPr>
        <p:spPr>
          <a:xfrm>
            <a:off x="553439" y="4806256"/>
            <a:ext cx="11601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Решим уравнение и найдем x = 0,03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9623D5-EAB1-41D4-A665-BA75C0BD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712"/>
            <a:ext cx="12192000" cy="23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83EEC-14D1-40B0-ADA8-4AC7351F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ru-RU" b="1" dirty="0"/>
              <a:t>Задача № 31-1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0F3420-B66F-4548-8824-48E39180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650" y="1206728"/>
            <a:ext cx="10676709" cy="24328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Карбонат калия сплавили с оксидом цинка. Выделившийся газ прореагировал с избытком твердого гидроксида натрия. Полученную соль растворили в воде и добавили раствор хлорида алюминия. Образовавшийся при этом осадок отделили и поместили в раствор гидроксида калия. Напишите молекулярные уравнения четырех описанных реакций.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40A41A-D152-4372-929F-84B75D078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15173"/>
            <a:ext cx="8061960" cy="223198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K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ZnO = K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ZnO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endParaRPr lang="pl-PL" b="0" i="0" dirty="0">
              <a:solidFill>
                <a:srgbClr val="000000"/>
              </a:solidFill>
              <a:effectLst/>
              <a:latin typeface="Rubik"/>
            </a:endParaRPr>
          </a:p>
          <a:p>
            <a:pPr algn="l">
              <a:buFont typeface="+mj-lt"/>
              <a:buAutoNum type="arabicPeriod"/>
            </a:pP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+ 2NaOH = Na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H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O</a:t>
            </a:r>
          </a:p>
          <a:p>
            <a:pPr algn="l">
              <a:buFont typeface="+mj-lt"/>
              <a:buAutoNum type="arabicPeriod"/>
            </a:pP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3Na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+ 2AlCl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+ 3H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O = 2Al(OH)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+ 3CO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+ 6NaCl</a:t>
            </a:r>
          </a:p>
          <a:p>
            <a:pPr algn="l">
              <a:buFont typeface="+mj-lt"/>
              <a:buAutoNum type="arabicPeriod"/>
            </a:pP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Al(OH)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 + KOH = K[Al(OH)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Rubik"/>
              </a:rPr>
              <a:t>4</a:t>
            </a:r>
            <a:r>
              <a:rPr lang="pl-PL" b="0" i="0" dirty="0">
                <a:solidFill>
                  <a:srgbClr val="000000"/>
                </a:solidFill>
                <a:effectLst/>
                <a:latin typeface="Rubik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C1812E-346D-4BA9-AE7D-1262E2C24B4B}"/>
              </a:ext>
            </a:extLst>
          </p:cNvPr>
          <p:cNvSpPr txBox="1"/>
          <p:nvPr/>
        </p:nvSpPr>
        <p:spPr>
          <a:xfrm>
            <a:off x="966650" y="6123543"/>
            <a:ext cx="4898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https://stepenin.ru/tasks/common/test573/101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4A005-2F70-4E86-898F-8BBFA11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534502" cy="1325563"/>
          </a:xfrm>
        </p:spPr>
        <p:txBody>
          <a:bodyPr/>
          <a:lstStyle/>
          <a:p>
            <a:pPr algn="l"/>
            <a:r>
              <a:rPr lang="ru-RU" b="1" i="0" dirty="0">
                <a:effectLst/>
                <a:latin typeface="-apple-system"/>
              </a:rPr>
              <a:t>3) вернемся к отмеченной формуле ❗️, в которой у нас был х: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03" y="1841142"/>
            <a:ext cx="10944497" cy="2534915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❗️n(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3 часть = 0,2 - 0,04 - х</a:t>
            </a:r>
          </a:p>
          <a:p>
            <a:pPr algn="l"/>
            <a:r>
              <a:rPr lang="ru-RU" b="0" i="0" dirty="0">
                <a:effectLst/>
                <a:latin typeface="-apple-system"/>
              </a:rPr>
              <a:t>Теперь мы можем рассчитать количество вещества n(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3 часть:</a:t>
            </a:r>
            <a:br>
              <a:rPr lang="ru-RU" b="0" i="0" dirty="0">
                <a:effectLst/>
                <a:latin typeface="-apple-system"/>
              </a:rPr>
            </a:b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3 часть = 0,2 - 0,04 - 0,03 = 0,13 моль</a:t>
            </a:r>
          </a:p>
          <a:p>
            <a:pPr algn="l"/>
            <a:r>
              <a:rPr lang="ru-RU" b="0" i="0" dirty="0">
                <a:effectLst/>
                <a:latin typeface="-apple-system"/>
              </a:rPr>
              <a:t>и его массу</a:t>
            </a:r>
          </a:p>
          <a:p>
            <a:pPr algn="l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m(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₃) 3 часть =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n∙M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 = 0,13 ∙ 122,5 = 15,9 г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4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4A005-2F70-4E86-898F-8BBFA11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534502" cy="1325563"/>
          </a:xfrm>
        </p:spPr>
        <p:txBody>
          <a:bodyPr/>
          <a:lstStyle/>
          <a:p>
            <a:pPr algn="l"/>
            <a:r>
              <a:rPr lang="ru-RU" b="1" i="0" dirty="0">
                <a:effectLst/>
                <a:latin typeface="-apple-system"/>
              </a:rPr>
              <a:t>4) Разберем последнее действие в задаче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03" y="1841143"/>
            <a:ext cx="10944497" cy="1424572"/>
          </a:xfrm>
        </p:spPr>
        <p:txBody>
          <a:bodyPr>
            <a:noAutofit/>
          </a:bodyPr>
          <a:lstStyle/>
          <a:p>
            <a:pPr algn="just"/>
            <a:r>
              <a:rPr lang="ru-RU" b="0" i="1" dirty="0">
                <a:effectLst/>
                <a:latin typeface="-apple-system"/>
              </a:rPr>
              <a:t>"Найдите массовую долю хлората калия в твердом остатке после прокаливания навески хлората калия"</a:t>
            </a:r>
            <a:endParaRPr lang="ru-RU" b="0" i="0" dirty="0">
              <a:effectLst/>
              <a:latin typeface="-apple-system"/>
            </a:endParaRPr>
          </a:p>
          <a:p>
            <a:pPr algn="l"/>
            <a:r>
              <a:rPr lang="ru-RU" b="0" i="0" dirty="0">
                <a:effectLst/>
                <a:latin typeface="-apple-system"/>
              </a:rPr>
              <a:t>Запишем выражение для последнего действия: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9DB4F2-AE54-45C6-A265-DA6BCC365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50"/>
          <a:stretch/>
        </p:blipFill>
        <p:spPr>
          <a:xfrm>
            <a:off x="746760" y="3416170"/>
            <a:ext cx="10698480" cy="25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769" y="391165"/>
            <a:ext cx="10944497" cy="4167771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effectLst/>
                <a:latin typeface="-apple-system"/>
              </a:rPr>
              <a:t>Т.к. после прокаливания выделилось одно газообразное вещество, то для нахождения массы твердого остатка после прокаливания необходимо будет вычесть только массу кислорода из массы начальной навески 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₃:</a:t>
            </a:r>
          </a:p>
          <a:p>
            <a:pPr algn="l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m (остатка) = m(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KClO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₃ навеска) - m(O₂)</a:t>
            </a:r>
          </a:p>
          <a:p>
            <a:pPr algn="l"/>
            <a:r>
              <a:rPr lang="ru-RU" b="0" i="0" dirty="0">
                <a:effectLst/>
                <a:latin typeface="-apple-system"/>
              </a:rPr>
              <a:t>Рассчитаем массу O₂:</a:t>
            </a:r>
          </a:p>
          <a:p>
            <a:pPr algn="l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m(O₂) = 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-apple-system"/>
              </a:rPr>
              <a:t>n∙M</a:t>
            </a:r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 = 0,06 ∙ 32 = 1,92 г</a:t>
            </a:r>
          </a:p>
          <a:p>
            <a:pPr algn="l"/>
            <a:r>
              <a:rPr lang="ru-RU" b="0" i="0" dirty="0">
                <a:solidFill>
                  <a:srgbClr val="0070C0"/>
                </a:solidFill>
                <a:effectLst/>
                <a:latin typeface="-apple-system"/>
              </a:rPr>
              <a:t>m (остатка) = 24,5 - 1,92 = 22,58 г</a:t>
            </a:r>
          </a:p>
          <a:p>
            <a:pPr algn="l"/>
            <a:r>
              <a:rPr lang="ru-RU" b="0" i="0" dirty="0">
                <a:effectLst/>
                <a:latin typeface="-apple-system"/>
              </a:rPr>
              <a:t>Рассчитаем массовую долю m(</a:t>
            </a:r>
            <a:r>
              <a:rPr lang="ru-RU" b="0" i="0" dirty="0" err="1">
                <a:effectLst/>
                <a:latin typeface="-apple-system"/>
              </a:rPr>
              <a:t>KClO</a:t>
            </a:r>
            <a:r>
              <a:rPr lang="ru-RU" b="0" i="0" dirty="0">
                <a:effectLst/>
                <a:latin typeface="-apple-system"/>
              </a:rPr>
              <a:t>₃) 3 часть в остатке: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70C184-C519-4AA2-A886-813CCFA2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4" y="4558936"/>
            <a:ext cx="11771812" cy="1731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4A74B8-D101-465E-8ED0-C31D689ED3F6}"/>
              </a:ext>
            </a:extLst>
          </p:cNvPr>
          <p:cNvSpPr txBox="1"/>
          <p:nvPr/>
        </p:nvSpPr>
        <p:spPr>
          <a:xfrm>
            <a:off x="1035232" y="6105707"/>
            <a:ext cx="3210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Ответ: 70,4%</a:t>
            </a:r>
          </a:p>
        </p:txBody>
      </p:sp>
    </p:spTree>
    <p:extLst>
      <p:ext uri="{BB962C8B-B14F-4D97-AF65-F5344CB8AC3E}">
        <p14:creationId xmlns:p14="http://schemas.microsoft.com/office/powerpoint/2010/main" val="308225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2513B-B802-42D1-9019-DD30EEB0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Задача № 34-2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6ABC3B-E3AD-4A73-BF0E-FF9D007A0F8D}"/>
              </a:ext>
            </a:extLst>
          </p:cNvPr>
          <p:cNvSpPr txBox="1"/>
          <p:nvPr/>
        </p:nvSpPr>
        <p:spPr>
          <a:xfrm>
            <a:off x="1217023" y="6165669"/>
            <a:ext cx="8201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*Задача записана со слов ученика, может чем-то отличается от оригинала!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CC55FE-7D66-47B3-B2A5-46C56DBC6900}"/>
              </a:ext>
            </a:extLst>
          </p:cNvPr>
          <p:cNvSpPr txBox="1"/>
          <p:nvPr/>
        </p:nvSpPr>
        <p:spPr>
          <a:xfrm>
            <a:off x="838200" y="1690688"/>
            <a:ext cx="108791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Массовая доля кислорода в навеске нитрата цинка и нитрата серебра равна 0,3629. Эту навеску прокалили до постоянной массы, и образовался кислород объемом 6,72л. Такую же навеску растворили в 250 мл воды, и добавили 200 мл бромида бария с массовой долей 22,3%. Примите плотность всех растворов за 1г/мл. Найдите массовую долю нитрат-ионов в конечном растворе.</a:t>
            </a:r>
          </a:p>
        </p:txBody>
      </p:sp>
    </p:spTree>
    <p:extLst>
      <p:ext uri="{BB962C8B-B14F-4D97-AF65-F5344CB8AC3E}">
        <p14:creationId xmlns:p14="http://schemas.microsoft.com/office/powerpoint/2010/main" val="387568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4A005-2F70-4E86-898F-8BBFA11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534502" cy="1325563"/>
          </a:xfrm>
        </p:spPr>
        <p:txBody>
          <a:bodyPr/>
          <a:lstStyle/>
          <a:p>
            <a:pPr algn="l"/>
            <a:r>
              <a:rPr lang="ru-RU" b="1" i="0" dirty="0">
                <a:effectLst/>
                <a:latin typeface="-apple-system"/>
              </a:rPr>
              <a:t>1) Обозначим </a:t>
            </a:r>
            <a:r>
              <a:rPr lang="en-US" b="1" i="0" dirty="0">
                <a:effectLst/>
                <a:latin typeface="-apple-system"/>
              </a:rPr>
              <a:t>n(Zn(NO₃)₂)= x </a:t>
            </a:r>
            <a:r>
              <a:rPr lang="ru-RU" b="1" i="0" dirty="0">
                <a:effectLst/>
                <a:latin typeface="-apple-system"/>
              </a:rPr>
              <a:t>моль, </a:t>
            </a:r>
            <a:r>
              <a:rPr lang="en-US" b="1" i="0" dirty="0">
                <a:effectLst/>
                <a:latin typeface="-apple-system"/>
              </a:rPr>
              <a:t>n(</a:t>
            </a:r>
            <a:r>
              <a:rPr lang="en-US" b="1" i="0" dirty="0" err="1">
                <a:effectLst/>
                <a:latin typeface="-apple-system"/>
              </a:rPr>
              <a:t>AgNO</a:t>
            </a:r>
            <a:r>
              <a:rPr lang="en-US" b="1" i="0" dirty="0">
                <a:effectLst/>
                <a:latin typeface="-apple-system"/>
              </a:rPr>
              <a:t>₃)= y </a:t>
            </a:r>
            <a:r>
              <a:rPr lang="ru-RU" b="1" i="0" dirty="0">
                <a:effectLst/>
                <a:latin typeface="-apple-system"/>
              </a:rPr>
              <a:t>моль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D44244-0AD6-4CF3-8B4F-B6E98939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0" y="1690687"/>
            <a:ext cx="6688183" cy="3371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-apple-system"/>
              </a:rPr>
              <a:t>Составим первое уравнение из первого предложения "Массовая доля кислорода в навеске нитрата цинка и нитрата серебра равна 0,3629", для этого определим число атомов кислорода в начальных соединениях, а потом найдем количество вещества атомов кислорода и массу атомов кислорода: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03987E3-9D0D-4BE5-B286-BDEAA15F6C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1520871"/>
            <a:ext cx="4934989" cy="35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45199E-A1DA-4702-AE44-613CEDEA3C90}"/>
              </a:ext>
            </a:extLst>
          </p:cNvPr>
          <p:cNvSpPr txBox="1"/>
          <p:nvPr/>
        </p:nvSpPr>
        <p:spPr>
          <a:xfrm>
            <a:off x="343693" y="5448398"/>
            <a:ext cx="3099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n(O) = 6x+3y</a:t>
            </a:r>
          </a:p>
          <a:p>
            <a:r>
              <a:rPr lang="es-ES" sz="2800" dirty="0">
                <a:solidFill>
                  <a:srgbClr val="0070C0"/>
                </a:solidFill>
              </a:rPr>
              <a:t>m(O) = (6x+3y)∙16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CB412C-D624-46D7-8E89-81F65CE5F5B8}"/>
              </a:ext>
            </a:extLst>
          </p:cNvPr>
          <p:cNvSpPr txBox="1"/>
          <p:nvPr/>
        </p:nvSpPr>
        <p:spPr>
          <a:xfrm>
            <a:off x="3526972" y="5017510"/>
            <a:ext cx="86650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Выразим массу нитратов цинка и серебра через x и y: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m(Zn(NO₃)₂)= 189x</a:t>
            </a:r>
          </a:p>
          <a:p>
            <a:r>
              <a:rPr lang="ru-RU" sz="2800" dirty="0">
                <a:solidFill>
                  <a:srgbClr val="0070C0"/>
                </a:solidFill>
              </a:rPr>
              <a:t>m(</a:t>
            </a:r>
            <a:r>
              <a:rPr lang="ru-RU" sz="2800" dirty="0" err="1">
                <a:solidFill>
                  <a:srgbClr val="0070C0"/>
                </a:solidFill>
              </a:rPr>
              <a:t>AgNO</a:t>
            </a:r>
            <a:r>
              <a:rPr lang="ru-RU" sz="2800" dirty="0">
                <a:solidFill>
                  <a:srgbClr val="0070C0"/>
                </a:solidFill>
              </a:rPr>
              <a:t>₃)= 170y</a:t>
            </a:r>
          </a:p>
        </p:txBody>
      </p:sp>
    </p:spTree>
    <p:extLst>
      <p:ext uri="{BB962C8B-B14F-4D97-AF65-F5344CB8AC3E}">
        <p14:creationId xmlns:p14="http://schemas.microsoft.com/office/powerpoint/2010/main" val="216254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1E525C8-7E4F-404A-AA56-71F372AE3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444" y="1053629"/>
            <a:ext cx="9434539" cy="206393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BD5B7-CDD1-4742-8699-ADE21073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3" y="297271"/>
            <a:ext cx="11258006" cy="917575"/>
          </a:xfrm>
        </p:spPr>
        <p:txBody>
          <a:bodyPr/>
          <a:lstStyle/>
          <a:p>
            <a:r>
              <a:rPr lang="ru-RU" dirty="0"/>
              <a:t>Составим первое уравнение с массовой долей атомов кислорода в исходной смеси: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CF7739-63D1-4FB5-8383-5CF995981386}"/>
              </a:ext>
            </a:extLst>
          </p:cNvPr>
          <p:cNvSpPr txBox="1"/>
          <p:nvPr/>
        </p:nvSpPr>
        <p:spPr>
          <a:xfrm>
            <a:off x="576943" y="2905780"/>
            <a:ext cx="9707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преобразуем уравнение в упрощенный вид: </a:t>
            </a:r>
            <a:r>
              <a:rPr lang="ru-RU" sz="2800" dirty="0">
                <a:solidFill>
                  <a:srgbClr val="0070C0"/>
                </a:solidFill>
              </a:rPr>
              <a:t>y=2x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B81DFB-222D-4BC9-8FBA-E48739848A2C}"/>
              </a:ext>
            </a:extLst>
          </p:cNvPr>
          <p:cNvSpPr txBox="1"/>
          <p:nvPr/>
        </p:nvSpPr>
        <p:spPr>
          <a:xfrm>
            <a:off x="408213" y="3578306"/>
            <a:ext cx="111524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2) Напишем реакции "Эту навеску прокалили до постоянной массы, и образовался кислород объемом 6,72л"</a:t>
            </a:r>
          </a:p>
          <a:p>
            <a:r>
              <a:rPr lang="ru-RU" sz="2800" dirty="0">
                <a:solidFill>
                  <a:srgbClr val="0070C0"/>
                </a:solidFill>
              </a:rPr>
              <a:t>2Zn(NO₃)₂ = 2ZnO + 4NO₂ + O₂</a:t>
            </a:r>
          </a:p>
          <a:p>
            <a:r>
              <a:rPr lang="ru-RU" sz="2800" dirty="0">
                <a:solidFill>
                  <a:srgbClr val="0070C0"/>
                </a:solidFill>
              </a:rPr>
              <a:t>2AgNO₃ = 2Ag + 2NO₂ + O₂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A0F7D9-9BA9-4DB6-BF32-01DA584D1732}"/>
              </a:ext>
            </a:extLst>
          </p:cNvPr>
          <p:cNvSpPr txBox="1"/>
          <p:nvPr/>
        </p:nvSpPr>
        <p:spPr>
          <a:xfrm>
            <a:off x="408213" y="5543494"/>
            <a:ext cx="70931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Рассчитаем количество вещества кислорода: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n(O₂)= V/22,4=6,72/22,4= 0,3 моль</a:t>
            </a:r>
          </a:p>
        </p:txBody>
      </p:sp>
    </p:spTree>
    <p:extLst>
      <p:ext uri="{BB962C8B-B14F-4D97-AF65-F5344CB8AC3E}">
        <p14:creationId xmlns:p14="http://schemas.microsoft.com/office/powerpoint/2010/main" val="123439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BD5B7-CDD1-4742-8699-ADE21073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3" y="297271"/>
            <a:ext cx="11258006" cy="9175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определим количество вещества O₂ по уравнениям реакций: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CF7739-63D1-4FB5-8383-5CF995981386}"/>
              </a:ext>
            </a:extLst>
          </p:cNvPr>
          <p:cNvSpPr txBox="1"/>
          <p:nvPr/>
        </p:nvSpPr>
        <p:spPr>
          <a:xfrm>
            <a:off x="801190" y="3483047"/>
            <a:ext cx="7117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70C0"/>
                </a:solidFill>
                <a:effectLst/>
                <a:latin typeface="-apple-system"/>
              </a:rPr>
              <a:t>n(O₂)= 0,5x + 0,5y</a:t>
            </a:r>
          </a:p>
          <a:p>
            <a:pPr algn="l"/>
            <a:r>
              <a:rPr lang="ru-RU" sz="2800" b="0" i="0" dirty="0">
                <a:effectLst/>
                <a:latin typeface="-apple-system"/>
              </a:rPr>
              <a:t>составим второе уравнение: 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-apple-system"/>
              </a:rPr>
              <a:t>0,5x + 0,5y =0,3</a:t>
            </a:r>
          </a:p>
          <a:p>
            <a:pPr algn="l"/>
            <a:r>
              <a:rPr lang="ru-RU" sz="2800" b="0" i="0" dirty="0">
                <a:effectLst/>
                <a:latin typeface="-apple-system"/>
              </a:rPr>
              <a:t>и решим систему из двух уравнений: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640F0FBE-5B1E-498F-AFA6-744DF5D8C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7580" r="2577" b="7199"/>
          <a:stretch/>
        </p:blipFill>
        <p:spPr bwMode="auto">
          <a:xfrm>
            <a:off x="914400" y="834228"/>
            <a:ext cx="5760720" cy="25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0D0B37-D348-4A93-BCD3-57812A069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21"/>
          <a:stretch/>
        </p:blipFill>
        <p:spPr>
          <a:xfrm>
            <a:off x="6627224" y="4395880"/>
            <a:ext cx="5564776" cy="150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49CAB1-A8BB-4631-810D-AD02F7A6A8CB}"/>
              </a:ext>
            </a:extLst>
          </p:cNvPr>
          <p:cNvSpPr txBox="1"/>
          <p:nvPr/>
        </p:nvSpPr>
        <p:spPr>
          <a:xfrm>
            <a:off x="801190" y="5897242"/>
            <a:ext cx="7323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n(Zn(NO₃)₂)= 0,2 </a:t>
            </a:r>
            <a:r>
              <a:rPr lang="ru-RU" sz="2800" dirty="0">
                <a:solidFill>
                  <a:srgbClr val="0070C0"/>
                </a:solidFill>
              </a:rPr>
              <a:t>моль, </a:t>
            </a:r>
            <a:r>
              <a:rPr lang="en-US" sz="2800" dirty="0">
                <a:solidFill>
                  <a:srgbClr val="0070C0"/>
                </a:solidFill>
              </a:rPr>
              <a:t>n(</a:t>
            </a:r>
            <a:r>
              <a:rPr lang="en-US" sz="2800" dirty="0" err="1">
                <a:solidFill>
                  <a:srgbClr val="0070C0"/>
                </a:solidFill>
              </a:rPr>
              <a:t>AgNO</a:t>
            </a:r>
            <a:r>
              <a:rPr lang="en-US" sz="2800" dirty="0">
                <a:solidFill>
                  <a:srgbClr val="0070C0"/>
                </a:solidFill>
              </a:rPr>
              <a:t>₃)= 0,4 </a:t>
            </a:r>
            <a:r>
              <a:rPr lang="ru-RU" sz="2800" dirty="0">
                <a:solidFill>
                  <a:srgbClr val="0070C0"/>
                </a:solidFill>
              </a:rPr>
              <a:t>моль</a:t>
            </a:r>
          </a:p>
        </p:txBody>
      </p:sp>
    </p:spTree>
    <p:extLst>
      <p:ext uri="{BB962C8B-B14F-4D97-AF65-F5344CB8AC3E}">
        <p14:creationId xmlns:p14="http://schemas.microsoft.com/office/powerpoint/2010/main" val="160882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04DCB-A1FF-4B9E-9BA8-56727F1B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9" y="295365"/>
            <a:ext cx="10515600" cy="771344"/>
          </a:xfrm>
        </p:spPr>
        <p:txBody>
          <a:bodyPr/>
          <a:lstStyle/>
          <a:p>
            <a:r>
              <a:rPr lang="ru-RU" b="1" dirty="0"/>
              <a:t>2) Переходим ко второй части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D469A6-B457-45D2-BD33-177ACE28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651" y="1066709"/>
            <a:ext cx="1064405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Реакции "Такую же навеску растворили в 250 мл воды, и добавили 200 мл бромида бария с массовой долей 22,3%"</a:t>
            </a:r>
          </a:p>
          <a:p>
            <a:endParaRPr lang="ru-RU" dirty="0"/>
          </a:p>
          <a:p>
            <a:r>
              <a:rPr lang="en-US" dirty="0"/>
              <a:t>Zn(NO₃)₂ + </a:t>
            </a:r>
            <a:r>
              <a:rPr lang="en-US" dirty="0" err="1"/>
              <a:t>BaBr</a:t>
            </a:r>
            <a:r>
              <a:rPr lang="en-US" dirty="0"/>
              <a:t>₂ ≠ </a:t>
            </a:r>
            <a:r>
              <a:rPr lang="ru-RU" dirty="0"/>
              <a:t>❗️отметим, что </a:t>
            </a:r>
            <a:r>
              <a:rPr lang="en-US" dirty="0"/>
              <a:t>Zn(NO₃)₂ </a:t>
            </a:r>
            <a:r>
              <a:rPr lang="ru-RU" dirty="0"/>
              <a:t>остается в р-ре!</a:t>
            </a:r>
          </a:p>
          <a:p>
            <a:r>
              <a:rPr lang="ru-RU" dirty="0">
                <a:solidFill>
                  <a:srgbClr val="0070C0"/>
                </a:solidFill>
              </a:rPr>
              <a:t>2</a:t>
            </a:r>
            <a:r>
              <a:rPr lang="en-US" dirty="0" err="1">
                <a:solidFill>
                  <a:srgbClr val="0070C0"/>
                </a:solidFill>
              </a:rPr>
              <a:t>AgNO</a:t>
            </a:r>
            <a:r>
              <a:rPr lang="en-US" dirty="0">
                <a:solidFill>
                  <a:srgbClr val="0070C0"/>
                </a:solidFill>
              </a:rPr>
              <a:t>₃ + 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 = 2AgBr + Ba(NO₃)₂</a:t>
            </a:r>
          </a:p>
          <a:p>
            <a:endParaRPr lang="en-US" dirty="0"/>
          </a:p>
          <a:p>
            <a:r>
              <a:rPr lang="ru-RU" dirty="0"/>
              <a:t>Рассчитаем массу раствора, массу вещества и количество вещества бромида бария:</a:t>
            </a:r>
          </a:p>
          <a:p>
            <a:r>
              <a:rPr lang="en-US" dirty="0">
                <a:solidFill>
                  <a:srgbClr val="0070C0"/>
                </a:solidFill>
              </a:rPr>
              <a:t>m p-pa 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 = V∙</a:t>
            </a:r>
            <a:r>
              <a:rPr lang="el-GR" dirty="0">
                <a:solidFill>
                  <a:srgbClr val="0070C0"/>
                </a:solidFill>
              </a:rPr>
              <a:t>ρ= 200∙1=200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 = m p-pa ∙ </a:t>
            </a:r>
            <a:r>
              <a:rPr lang="el-GR" dirty="0">
                <a:solidFill>
                  <a:srgbClr val="0070C0"/>
                </a:solidFill>
              </a:rPr>
              <a:t>ω = 200 ∙ 0,223 = 44,6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n(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₂)= m/M=44,6/297= 0,15 </a:t>
            </a:r>
            <a:r>
              <a:rPr lang="ru-RU" dirty="0">
                <a:solidFill>
                  <a:srgbClr val="0070C0"/>
                </a:solidFill>
              </a:rPr>
              <a:t>моль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9460DC-14DA-4A71-8C88-B731F72B3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6651" y="5332248"/>
            <a:ext cx="7383386" cy="12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71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D469A6-B457-45D2-BD33-177ACE28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974" y="374378"/>
            <a:ext cx="10644051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>
                <a:effectLst/>
                <a:latin typeface="-apple-system"/>
              </a:rPr>
              <a:t>Бромид бария в недостатке, поэтому считать будем по нему. Определим сколько прореагировало и осталось </a:t>
            </a:r>
            <a:r>
              <a:rPr lang="ru-RU" sz="3200" b="0" i="0" dirty="0" err="1">
                <a:effectLst/>
                <a:latin typeface="-apple-system"/>
              </a:rPr>
              <a:t>AgNO</a:t>
            </a:r>
            <a:r>
              <a:rPr lang="ru-RU" sz="3200" b="0" i="0" dirty="0">
                <a:effectLst/>
                <a:latin typeface="-apple-system"/>
              </a:rPr>
              <a:t>₃, сколько образовалось осадка </a:t>
            </a:r>
            <a:r>
              <a:rPr lang="ru-RU" sz="3200" b="0" i="0" dirty="0" err="1">
                <a:effectLst/>
                <a:latin typeface="-apple-system"/>
              </a:rPr>
              <a:t>AgBr</a:t>
            </a:r>
            <a:r>
              <a:rPr lang="ru-RU" sz="3200" b="0" i="0" dirty="0">
                <a:effectLst/>
                <a:latin typeface="-apple-system"/>
              </a:rPr>
              <a:t> и сколько образовалось в растворе </a:t>
            </a:r>
            <a:r>
              <a:rPr lang="ru-RU" sz="3200" b="0" i="0" dirty="0" err="1">
                <a:effectLst/>
                <a:latin typeface="-apple-system"/>
              </a:rPr>
              <a:t>Ba</a:t>
            </a:r>
            <a:r>
              <a:rPr lang="ru-RU" sz="3200" b="0" i="0" dirty="0">
                <a:effectLst/>
                <a:latin typeface="-apple-system"/>
              </a:rPr>
              <a:t>(NO₃)₂:</a:t>
            </a:r>
          </a:p>
          <a:p>
            <a:pPr algn="l"/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sz="3200" b="0" i="0" dirty="0" err="1">
                <a:solidFill>
                  <a:srgbClr val="0070C0"/>
                </a:solidFill>
                <a:effectLst/>
                <a:latin typeface="-apple-system"/>
              </a:rPr>
              <a:t>AgNO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₃) </a:t>
            </a:r>
            <a:r>
              <a:rPr lang="ru-RU" sz="3200" b="0" i="0" dirty="0" err="1">
                <a:solidFill>
                  <a:srgbClr val="0070C0"/>
                </a:solidFill>
                <a:effectLst/>
                <a:latin typeface="-apple-system"/>
              </a:rPr>
              <a:t>прореаг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. =0,3 моль</a:t>
            </a:r>
          </a:p>
          <a:p>
            <a:pPr algn="l"/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sz="3200" b="0" i="0" dirty="0" err="1">
                <a:solidFill>
                  <a:srgbClr val="0070C0"/>
                </a:solidFill>
                <a:effectLst/>
                <a:latin typeface="-apple-system"/>
              </a:rPr>
              <a:t>AgNO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₃) ост. =0,4 - 0,3 = 0,1 моль</a:t>
            </a:r>
          </a:p>
          <a:p>
            <a:pPr algn="l"/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sz="3200" b="0" i="0" dirty="0" err="1">
                <a:solidFill>
                  <a:srgbClr val="0070C0"/>
                </a:solidFill>
                <a:effectLst/>
                <a:latin typeface="-apple-system"/>
              </a:rPr>
              <a:t>AgBr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) =0,3 моль</a:t>
            </a:r>
          </a:p>
          <a:p>
            <a:pPr algn="l"/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n(</a:t>
            </a:r>
            <a:r>
              <a:rPr lang="ru-RU" sz="3200" b="0" i="0" dirty="0" err="1">
                <a:solidFill>
                  <a:srgbClr val="0070C0"/>
                </a:solidFill>
                <a:effectLst/>
                <a:latin typeface="-apple-system"/>
              </a:rPr>
              <a:t>Ba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-apple-system"/>
              </a:rPr>
              <a:t>(NO₃)₂) =0,15 моль</a:t>
            </a:r>
          </a:p>
        </p:txBody>
      </p:sp>
    </p:spTree>
    <p:extLst>
      <p:ext uri="{BB962C8B-B14F-4D97-AF65-F5344CB8AC3E}">
        <p14:creationId xmlns:p14="http://schemas.microsoft.com/office/powerpoint/2010/main" val="4185658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D469A6-B457-45D2-BD33-177ACE28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974" y="374379"/>
            <a:ext cx="11060975" cy="134991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определим количество вещества нитрат-ионов в конечном растворе, соберем из всех соединений с нитрат-ионом, которые остались или образовались в растворе: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B2AC1D6-35B6-4ED6-905F-19D0A7AF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3" y="1793193"/>
            <a:ext cx="7069597" cy="32490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4CCF95-B8F9-40D7-A703-D46E4C23D5FC}"/>
              </a:ext>
            </a:extLst>
          </p:cNvPr>
          <p:cNvSpPr txBox="1"/>
          <p:nvPr/>
        </p:nvSpPr>
        <p:spPr>
          <a:xfrm>
            <a:off x="773973" y="5006294"/>
            <a:ext cx="360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n(NO₃⁻)=0,8 </a:t>
            </a:r>
            <a:r>
              <a:rPr lang="ru-RU" sz="2800" dirty="0">
                <a:solidFill>
                  <a:srgbClr val="0070C0"/>
                </a:solidFill>
              </a:rPr>
              <a:t>моль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1DFB45-84B2-4A3E-B6E7-FBF579946D51}"/>
              </a:ext>
            </a:extLst>
          </p:cNvPr>
          <p:cNvSpPr txBox="1"/>
          <p:nvPr/>
        </p:nvSpPr>
        <p:spPr>
          <a:xfrm>
            <a:off x="682534" y="5529514"/>
            <a:ext cx="6093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Определим массу нитрат-ионов: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m(NO₃⁻)=n ∙ M = 0,8 ∙ 62 = 49,6 г</a:t>
            </a:r>
          </a:p>
        </p:txBody>
      </p:sp>
    </p:spTree>
    <p:extLst>
      <p:ext uri="{BB962C8B-B14F-4D97-AF65-F5344CB8AC3E}">
        <p14:creationId xmlns:p14="http://schemas.microsoft.com/office/powerpoint/2010/main" val="13238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83EEC-14D1-40B0-ADA8-4AC7351F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949"/>
            <a:ext cx="10515600" cy="867796"/>
          </a:xfrm>
        </p:spPr>
        <p:txBody>
          <a:bodyPr/>
          <a:lstStyle/>
          <a:p>
            <a:r>
              <a:rPr lang="ru-RU" b="1" dirty="0"/>
              <a:t>Задача № 31-2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0F3420-B66F-4548-8824-48E39180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7614"/>
            <a:ext cx="10805160" cy="24328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К раствору </a:t>
            </a:r>
            <a:r>
              <a:rPr lang="ru-RU" dirty="0" err="1"/>
              <a:t>дигидрофосфата</a:t>
            </a:r>
            <a:r>
              <a:rPr lang="ru-RU" dirty="0"/>
              <a:t> кальция добавили избыток раствора гидроксида калия. Образовавшийся осадок отделили, высушили и нагрели с кремнеземом и углем. Полученное простое вещество вступило в реакцию с хлоратом калия. Полученную соль растворили в воде и подвергли электролизу. Напишите молекулярные уравнения четырёх описанных реакций.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40A41A-D152-4372-929F-84B75D078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412" y="3688602"/>
            <a:ext cx="9015548" cy="2555444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1) 3Ca(H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+ 12KOH = Ca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(PO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+ 4K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+ 12H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2) Ca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(PO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+ 3SiO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+ 5C = 3CaSiO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+ 5CO + 2P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3) 6P + 5KClO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= 3P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5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+ 5KCl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4) 2KCl + 2H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= 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Cl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+ 2KOH (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электролиз)</a:t>
            </a:r>
            <a:endParaRPr lang="pl-PL" b="0" i="0" dirty="0">
              <a:solidFill>
                <a:srgbClr val="000000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005445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72057-9239-4E61-99B2-6237CA68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3) Рассчитаем массовую долю нитрат-ионов в конечном растворе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98F4397-5BD8-4CD8-8652-F10C979EF0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690688"/>
            <a:ext cx="5181600" cy="12153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B871C4-20D4-4473-888C-E9A22273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6" y="2723310"/>
            <a:ext cx="9564189" cy="3986213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этого рассчитаем массу раствора конечного:</a:t>
            </a:r>
          </a:p>
          <a:p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ru-RU" dirty="0" err="1">
                <a:solidFill>
                  <a:srgbClr val="0070C0"/>
                </a:solidFill>
              </a:rPr>
              <a:t>рр</a:t>
            </a:r>
            <a:r>
              <a:rPr lang="ru-RU" dirty="0">
                <a:solidFill>
                  <a:srgbClr val="0070C0"/>
                </a:solidFill>
              </a:rPr>
              <a:t>= </a:t>
            </a:r>
            <a:r>
              <a:rPr lang="en-US" dirty="0">
                <a:solidFill>
                  <a:srgbClr val="0070C0"/>
                </a:solidFill>
              </a:rPr>
              <a:t>m(Zn(NO₃)₂) + m(</a:t>
            </a:r>
            <a:r>
              <a:rPr lang="en-US" dirty="0" err="1">
                <a:solidFill>
                  <a:srgbClr val="0070C0"/>
                </a:solidFill>
              </a:rPr>
              <a:t>AgNO</a:t>
            </a:r>
            <a:r>
              <a:rPr lang="en-US" dirty="0">
                <a:solidFill>
                  <a:srgbClr val="0070C0"/>
                </a:solidFill>
              </a:rPr>
              <a:t>₃) + m(H₂O) + m</a:t>
            </a:r>
            <a:r>
              <a:rPr lang="ru-RU" dirty="0" err="1">
                <a:solidFill>
                  <a:srgbClr val="0070C0"/>
                </a:solidFill>
              </a:rPr>
              <a:t>рр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₂) - m(</a:t>
            </a:r>
            <a:r>
              <a:rPr lang="en-US" dirty="0" err="1">
                <a:solidFill>
                  <a:srgbClr val="0070C0"/>
                </a:solidFill>
              </a:rPr>
              <a:t>AgBr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m(Zn(NO₃)₂) = 0,2 ∙189 = 37,8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m(</a:t>
            </a:r>
            <a:r>
              <a:rPr lang="en-US" dirty="0" err="1">
                <a:solidFill>
                  <a:srgbClr val="0070C0"/>
                </a:solidFill>
              </a:rPr>
              <a:t>AgNO</a:t>
            </a:r>
            <a:r>
              <a:rPr lang="en-US" dirty="0">
                <a:solidFill>
                  <a:srgbClr val="0070C0"/>
                </a:solidFill>
              </a:rPr>
              <a:t>₃) = 0,4 ∙170 = 68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m(H₂O) = 250 ∙ 1= 250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ru-RU" dirty="0" err="1">
                <a:solidFill>
                  <a:srgbClr val="0070C0"/>
                </a:solidFill>
              </a:rPr>
              <a:t>рр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BaBr</a:t>
            </a:r>
            <a:r>
              <a:rPr lang="en-US" dirty="0">
                <a:solidFill>
                  <a:srgbClr val="0070C0"/>
                </a:solidFill>
              </a:rPr>
              <a:t>₂) = 200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m(</a:t>
            </a:r>
            <a:r>
              <a:rPr lang="en-US" dirty="0" err="1">
                <a:solidFill>
                  <a:srgbClr val="0070C0"/>
                </a:solidFill>
              </a:rPr>
              <a:t>AgBr</a:t>
            </a:r>
            <a:r>
              <a:rPr lang="en-US" dirty="0">
                <a:solidFill>
                  <a:srgbClr val="0070C0"/>
                </a:solidFill>
              </a:rPr>
              <a:t>) = 0,3 ∙ 188 =56,4 </a:t>
            </a:r>
            <a:r>
              <a:rPr lang="ru-RU" dirty="0">
                <a:solidFill>
                  <a:srgbClr val="0070C0"/>
                </a:solidFill>
              </a:rPr>
              <a:t>г</a:t>
            </a:r>
          </a:p>
          <a:p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ru-RU" dirty="0" err="1">
                <a:solidFill>
                  <a:srgbClr val="0070C0"/>
                </a:solidFill>
              </a:rPr>
              <a:t>рр</a:t>
            </a:r>
            <a:r>
              <a:rPr lang="ru-RU" dirty="0">
                <a:solidFill>
                  <a:srgbClr val="0070C0"/>
                </a:solidFill>
              </a:rPr>
              <a:t>= 37,8 + 68 + 250 +200 - 56,4 = 499,4 г</a:t>
            </a:r>
          </a:p>
        </p:txBody>
      </p:sp>
    </p:spTree>
    <p:extLst>
      <p:ext uri="{BB962C8B-B14F-4D97-AF65-F5344CB8AC3E}">
        <p14:creationId xmlns:p14="http://schemas.microsoft.com/office/powerpoint/2010/main" val="178846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14FDAD-C12D-4444-8EED-4C8917C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Найдем массовую долю нитрат-ионов в конечном растворе: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6139A13-D56C-403D-87E5-037FD5E12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4104"/>
            <a:ext cx="10054921" cy="244051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7BD713-356B-4145-840A-B8CB5C1A5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4438033"/>
            <a:ext cx="5181600" cy="108739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ω(NO₃⁻)= 9,9%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Ответ: 9,9%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40B01F-24AC-44FB-9E43-0086D13F6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684" y="4052362"/>
            <a:ext cx="2440513" cy="24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08CE7F2-F01E-44C4-91E8-AF1639B40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289" b="34911"/>
          <a:stretch/>
        </p:blipFill>
        <p:spPr>
          <a:xfrm>
            <a:off x="0" y="697118"/>
            <a:ext cx="11874118" cy="1058726"/>
          </a:xfr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58464A41-2284-45E5-BEE0-72FDD163D2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4" b="28551"/>
          <a:stretch/>
        </p:blipFill>
        <p:spPr bwMode="auto">
          <a:xfrm>
            <a:off x="466307" y="1913074"/>
            <a:ext cx="5120241" cy="401220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94927FC-CC9A-4E46-AD1A-D02D3719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8" y="234814"/>
            <a:ext cx="10515600" cy="796200"/>
          </a:xfrm>
        </p:spPr>
        <p:txBody>
          <a:bodyPr/>
          <a:lstStyle/>
          <a:p>
            <a:r>
              <a:rPr lang="ru-RU" b="1" dirty="0"/>
              <a:t>Задача № 32-1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9D14ED-ADEB-42B4-8B46-71B4067A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086"/>
          <a:stretch/>
        </p:blipFill>
        <p:spPr>
          <a:xfrm>
            <a:off x="4926058" y="4990012"/>
            <a:ext cx="6948060" cy="147642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130857-875E-4EBB-81E9-26BA573E9F33}"/>
              </a:ext>
            </a:extLst>
          </p:cNvPr>
          <p:cNvSpPr txBox="1"/>
          <p:nvPr/>
        </p:nvSpPr>
        <p:spPr>
          <a:xfrm>
            <a:off x="182881" y="6281767"/>
            <a:ext cx="4743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https://stepenin.ru/tests/common/test544/94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0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94927FC-CC9A-4E46-AD1A-D02D3719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8" y="234814"/>
            <a:ext cx="10515600" cy="796200"/>
          </a:xfrm>
        </p:spPr>
        <p:txBody>
          <a:bodyPr/>
          <a:lstStyle/>
          <a:p>
            <a:r>
              <a:rPr lang="ru-RU" b="1" dirty="0"/>
              <a:t>Задача № 32-2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C6EF4713-53CC-4BAA-957E-288689569B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936" y="884708"/>
            <a:ext cx="10793528" cy="97441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29CBE1-42C5-43AF-8504-CF1D6A222DAB}"/>
              </a:ext>
            </a:extLst>
          </p:cNvPr>
          <p:cNvSpPr txBox="1"/>
          <p:nvPr/>
        </p:nvSpPr>
        <p:spPr>
          <a:xfrm>
            <a:off x="483269" y="6253854"/>
            <a:ext cx="4911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https://stepenin.ru/tests/common/test544/202</a:t>
            </a:r>
            <a:r>
              <a:rPr lang="ru-RU" dirty="0"/>
              <a:t> 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FA9F60F3-5D94-4B45-9476-6FCF2C6F4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44259"/>
          <a:stretch/>
        </p:blipFill>
        <p:spPr>
          <a:xfrm>
            <a:off x="483269" y="2255913"/>
            <a:ext cx="6215837" cy="360115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Объект 18">
            <a:extLst>
              <a:ext uri="{FF2B5EF4-FFF2-40B4-BE49-F238E27FC236}">
                <a16:creationId xmlns:a16="http://schemas.microsoft.com/office/drawing/2014/main" xmlns="" id="{8A5159DE-FCDF-463F-A3B2-A26322511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429" r="14040"/>
          <a:stretch/>
        </p:blipFill>
        <p:spPr>
          <a:xfrm>
            <a:off x="6481708" y="3685304"/>
            <a:ext cx="5225084" cy="275269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9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94927FC-CC9A-4E46-AD1A-D02D3719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8" y="234814"/>
            <a:ext cx="10515600" cy="796200"/>
          </a:xfrm>
        </p:spPr>
        <p:txBody>
          <a:bodyPr/>
          <a:lstStyle/>
          <a:p>
            <a:r>
              <a:rPr lang="ru-RU" b="1" dirty="0"/>
              <a:t>Задача № 33-1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29CBE1-42C5-43AF-8504-CF1D6A222DAB}"/>
              </a:ext>
            </a:extLst>
          </p:cNvPr>
          <p:cNvSpPr txBox="1"/>
          <p:nvPr/>
        </p:nvSpPr>
        <p:spPr>
          <a:xfrm>
            <a:off x="483269" y="6253854"/>
            <a:ext cx="6988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https://stepenin.ru/tasks/chem-variants/test4178/33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F1A2F5-76F6-4B5E-B968-E36F4933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269" y="1051226"/>
            <a:ext cx="11064297" cy="5202628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Rubik"/>
              </a:rPr>
              <a:t>При сгорании 3,045 г органического вещества А образуется 5,61 г углекислого газа, 1,35 г воды, 168 мл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ubik"/>
              </a:rPr>
              <a:t>н.у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ubik"/>
              </a:rPr>
              <a:t>.) азота и 1,035 г карбоната калия. Вещество А образуется при взаимодействии органического вещества Б с гидроксидом калия. Известно, что в молекуле вещества Б азотсодержащая функциональная группа находится в α-положении по отношению к кислородсодержащей, а в ароматическом кольце замещен только один атом водорода. На основании данных задачи: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ubik"/>
              </a:rPr>
              <a:t>Произведите необходимые вычисления и установите молекулярную формулу неизвестного вещества А. Указывайте единицы измерения искомых физических величин.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ubik"/>
              </a:rPr>
              <a:t>Составьте структурную формулу неизвестного вещества А, которая однозначно отражает порядок связи атомов в его формульной единице.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ubik"/>
              </a:rPr>
              <a:t>Напишите уравнение реакции получения вещества А из вещества Б и гидроксида калия (используйте структурные формулы органических веществ).</a:t>
            </a:r>
          </a:p>
        </p:txBody>
      </p:sp>
    </p:spTree>
    <p:extLst>
      <p:ext uri="{BB962C8B-B14F-4D97-AF65-F5344CB8AC3E}">
        <p14:creationId xmlns:p14="http://schemas.microsoft.com/office/powerpoint/2010/main" val="34596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C634E-1BB9-43AF-892C-C0E5E1F1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Общая формула вещества –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ubik"/>
              </a:rPr>
              <a:t>C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Rubik"/>
              </a:rPr>
              <a:t>a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ubik"/>
              </a:rPr>
              <a:t>H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Rubik"/>
              </a:rPr>
              <a:t>b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ubik"/>
              </a:rPr>
              <a:t>O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Rubik"/>
              </a:rPr>
              <a:t>c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Rubik"/>
              </a:rPr>
              <a:t>d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ubik"/>
              </a:rPr>
              <a:t>K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Rubik"/>
              </a:rPr>
              <a:t>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865FB-8F8B-4EE5-A7A1-675D8B4AE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194" y="1767161"/>
            <a:ext cx="5743302" cy="435133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(CO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) =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1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(C) =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= 5,61 : 44 = 0,1275 моль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(H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O) =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 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= 1,35 : 18 = 0,075 моль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(H) = 2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(H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O) = 0,15 моль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(N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) =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V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V</a:t>
            </a:r>
            <a:r>
              <a:rPr lang="pt-BR" b="0" i="1" baseline="-25000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= 0,168 : 22,4 = 0,0075 моль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(N) = 2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(N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) = 0,015 моль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(K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) =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 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pt-BR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Rubik"/>
              </a:rPr>
              <a:t> = 1,035 : 138 = 0,0075 моль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DB085D-3D9D-4159-873F-E0728A06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505" y="1767161"/>
            <a:ext cx="5882638" cy="435133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(K) = 2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(K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Rubik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) = 0,015 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моль</a:t>
            </a:r>
          </a:p>
          <a:p>
            <a:pPr algn="just"/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ru-RU" b="0" i="0" baseline="-25000" dirty="0">
                <a:solidFill>
                  <a:srgbClr val="000000"/>
                </a:solidFill>
                <a:effectLst/>
                <a:latin typeface="Rubik"/>
              </a:rPr>
              <a:t>всего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Rubik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) = 0,1275 + 0,0075 = 0,135 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моль</a:t>
            </a:r>
          </a:p>
          <a:p>
            <a:pPr algn="just"/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(O) = 3,045 – 0,135 · 12 – 0,15 · 1 – 0,015 · 14 – 0,015 · 39 = 0,48 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г</a:t>
            </a:r>
          </a:p>
          <a:p>
            <a:pPr algn="just"/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(O) =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= 0,48 : 16 = 0,03 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моль</a:t>
            </a:r>
          </a:p>
          <a:p>
            <a:pPr algn="just"/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b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: </a:t>
            </a:r>
            <a:r>
              <a:rPr lang="en-US" b="0" i="1" dirty="0">
                <a:solidFill>
                  <a:srgbClr val="000000"/>
                </a:solidFill>
                <a:effectLst/>
                <a:latin typeface="Rubik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 = 0,135 : 0,15 : 0,03 : 0,015: 0,015 = 9 : 10 : 2 : 1 : 1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Молекулярная формула – </a:t>
            </a:r>
            <a:r>
              <a:rPr lang="en-US" b="1" i="0" dirty="0">
                <a:solidFill>
                  <a:srgbClr val="C00000"/>
                </a:solidFill>
                <a:effectLst/>
                <a:latin typeface="Rubik"/>
              </a:rPr>
              <a:t>C</a:t>
            </a:r>
            <a:r>
              <a:rPr lang="en-US" b="1" i="0" baseline="-25000" dirty="0">
                <a:solidFill>
                  <a:srgbClr val="C00000"/>
                </a:solidFill>
                <a:effectLst/>
                <a:latin typeface="Rubik"/>
              </a:rPr>
              <a:t>9</a:t>
            </a:r>
            <a:r>
              <a:rPr lang="en-US" b="1" i="0" dirty="0">
                <a:solidFill>
                  <a:srgbClr val="C00000"/>
                </a:solidFill>
                <a:effectLst/>
                <a:latin typeface="Rubik"/>
              </a:rPr>
              <a:t>H</a:t>
            </a:r>
            <a:r>
              <a:rPr lang="en-US" b="1" i="0" baseline="-25000" dirty="0">
                <a:solidFill>
                  <a:srgbClr val="C00000"/>
                </a:solidFill>
                <a:effectLst/>
                <a:latin typeface="Rubik"/>
              </a:rPr>
              <a:t>10</a:t>
            </a:r>
            <a:r>
              <a:rPr lang="en-US" b="1" i="0" dirty="0">
                <a:solidFill>
                  <a:srgbClr val="C00000"/>
                </a:solidFill>
                <a:effectLst/>
                <a:latin typeface="Rubik"/>
              </a:rPr>
              <a:t>O</a:t>
            </a:r>
            <a:r>
              <a:rPr lang="en-US" b="1" i="0" baseline="-25000" dirty="0">
                <a:solidFill>
                  <a:srgbClr val="C00000"/>
                </a:solidFill>
                <a:effectLst/>
                <a:latin typeface="Rubik"/>
              </a:rPr>
              <a:t>2</a:t>
            </a:r>
            <a:r>
              <a:rPr lang="en-US" b="1" i="0" dirty="0">
                <a:solidFill>
                  <a:srgbClr val="C00000"/>
                </a:solidFill>
                <a:effectLst/>
                <a:latin typeface="Rubik"/>
              </a:rPr>
              <a:t>NK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9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7180A1-E59D-4785-AD41-5A6EEED8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481"/>
          </a:xfrm>
        </p:spPr>
        <p:txBody>
          <a:bodyPr/>
          <a:lstStyle/>
          <a:p>
            <a:r>
              <a:rPr lang="ru-RU" b="1" dirty="0"/>
              <a:t>Задача № 33-1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76338-79C4-4173-9E85-0230C35F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54934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Структурная формула: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B4353E-7B99-424D-9086-7FD3A925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769" y="2832305"/>
            <a:ext cx="5181600" cy="499564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Уравнение реакции: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03ED38-CBC7-4548-8372-C1ED36B4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369" y="446814"/>
            <a:ext cx="3409499" cy="2803366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0A6E2F1B-E4CB-420F-9557-87B831EC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8" y="3656650"/>
            <a:ext cx="10143393" cy="275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2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72D6D-DC03-4BE6-B30B-91B5636E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Задача № 33-2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AD5296-12CC-4E29-96EC-55F848A57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63040"/>
            <a:ext cx="10853058" cy="502983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0" i="0" dirty="0">
                <a:effectLst/>
                <a:latin typeface="Open Sans" panose="020B0606030504020204" pitchFamily="34" charset="0"/>
              </a:rPr>
              <a:t>При сгорании 8,775 г органического вещества А получили 8,4 л углекислого газа (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н.у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.), 0,84 л азота (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н.у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.) и 7,425 г воды. При нагревании с водным раствором гидроксида калия данное вещество подвергается гидролизу, продуктами которого являются соединение состава С</a:t>
            </a:r>
            <a:r>
              <a:rPr lang="ru-RU" b="0" i="0" baseline="-25000" dirty="0">
                <a:effectLst/>
                <a:latin typeface="Open Sans" panose="020B0606030504020204" pitchFamily="34" charset="0"/>
              </a:rPr>
              <a:t>2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H</a:t>
            </a:r>
            <a:r>
              <a:rPr lang="ru-RU" b="0" i="0" baseline="-25000" dirty="0">
                <a:effectLst/>
                <a:latin typeface="Open Sans" panose="020B0606030504020204" pitchFamily="34" charset="0"/>
              </a:rPr>
              <a:t>4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NО</a:t>
            </a:r>
            <a:r>
              <a:rPr lang="ru-RU" b="0" i="0" baseline="-25000" dirty="0">
                <a:effectLst/>
                <a:latin typeface="Open Sans" panose="020B0606030504020204" pitchFamily="34" charset="0"/>
              </a:rPr>
              <a:t>2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K и вторичный спирт.</a:t>
            </a:r>
          </a:p>
          <a:p>
            <a:pPr algn="just"/>
            <a:r>
              <a:rPr lang="ru-RU" b="0" i="0" dirty="0">
                <a:effectLst/>
                <a:latin typeface="Open Sans" panose="020B0606030504020204" pitchFamily="34" charset="0"/>
              </a:rPr>
              <a:t>На основании данных условия задачи: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Open Sans" panose="020B0606030504020204" pitchFamily="34" charset="0"/>
              </a:rPr>
              <a:t>1) проведите необходимые вычисления и установите молекулярную формулу органического вещества;</a:t>
            </a:r>
            <a:br>
              <a:rPr lang="ru-RU" b="0" i="0" dirty="0">
                <a:effectLst/>
                <a:latin typeface="Open Sans" panose="020B0606030504020204" pitchFamily="34" charset="0"/>
              </a:rPr>
            </a:br>
            <a:r>
              <a:rPr lang="ru-RU" b="0" i="0" dirty="0">
                <a:effectLst/>
                <a:latin typeface="Open Sans" panose="020B0606030504020204" pitchFamily="34" charset="0"/>
              </a:rPr>
              <a:t>2) составьте структурную формулу вещества , которая однозначно отражает порядок связи атомов в его молекуле;</a:t>
            </a:r>
            <a:br>
              <a:rPr lang="ru-RU" b="0" i="0" dirty="0">
                <a:effectLst/>
                <a:latin typeface="Open Sans" panose="020B0606030504020204" pitchFamily="34" charset="0"/>
              </a:rPr>
            </a:br>
            <a:r>
              <a:rPr lang="ru-RU" b="0" i="0" dirty="0">
                <a:effectLst/>
                <a:latin typeface="Open Sans" panose="020B0606030504020204" pitchFamily="34" charset="0"/>
              </a:rPr>
              <a:t>3) напишите уравнение реакции гидролиза исходного вещества в растворе гидроксида калия (используйте структурные формулы органических веществ).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91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1321</Words>
  <Application>Microsoft Office PowerPoint</Application>
  <PresentationFormat>Широкоэкранный</PresentationFormat>
  <Paragraphs>146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-apple-system</vt:lpstr>
      <vt:lpstr>Arial</vt:lpstr>
      <vt:lpstr>Calibri</vt:lpstr>
      <vt:lpstr>Calibri Light</vt:lpstr>
      <vt:lpstr>Open Sans</vt:lpstr>
      <vt:lpstr>Roboto</vt:lpstr>
      <vt:lpstr>Rubik</vt:lpstr>
      <vt:lpstr>Тема Office</vt:lpstr>
      <vt:lpstr>Решение задач  повышенного уровня сложности ЕГЭ по химии</vt:lpstr>
      <vt:lpstr>Задача № 31-1</vt:lpstr>
      <vt:lpstr>Задача № 31-2</vt:lpstr>
      <vt:lpstr>Задача № 32-1</vt:lpstr>
      <vt:lpstr>Задача № 32-2</vt:lpstr>
      <vt:lpstr>Задача № 33-1</vt:lpstr>
      <vt:lpstr>Общая формула вещества – CaHbOcNdKe</vt:lpstr>
      <vt:lpstr>Задача № 33-1</vt:lpstr>
      <vt:lpstr>Задача № 33-2</vt:lpstr>
      <vt:lpstr>Презентация PowerPoint</vt:lpstr>
      <vt:lpstr>Задача № 33-2</vt:lpstr>
      <vt:lpstr>Задача № 34-1</vt:lpstr>
      <vt:lpstr>1) В задаче одна наша навеска массой 24.5 г разделилась на три части:</vt:lpstr>
      <vt:lpstr>Презентация PowerPoint</vt:lpstr>
      <vt:lpstr>Презентация PowerPoint</vt:lpstr>
      <vt:lpstr>2) Разберем вторую часть задачи</vt:lpstr>
      <vt:lpstr>Презентация PowerPoint</vt:lpstr>
      <vt:lpstr>Презентация PowerPoint</vt:lpstr>
      <vt:lpstr>Презентация PowerPoint</vt:lpstr>
      <vt:lpstr>3) вернемся к отмеченной формуле ❗️, в которой у нас был х:</vt:lpstr>
      <vt:lpstr>4) Разберем последнее действие в задаче</vt:lpstr>
      <vt:lpstr>Презентация PowerPoint</vt:lpstr>
      <vt:lpstr>Задача № 34-2</vt:lpstr>
      <vt:lpstr>1) Обозначим n(Zn(NO₃)₂)= x моль, n(AgNO₃)= y моль</vt:lpstr>
      <vt:lpstr>Презентация PowerPoint</vt:lpstr>
      <vt:lpstr>Презентация PowerPoint</vt:lpstr>
      <vt:lpstr>2) Переходим ко второй части задачи</vt:lpstr>
      <vt:lpstr>Презентация PowerPoint</vt:lpstr>
      <vt:lpstr>Презентация PowerPoint</vt:lpstr>
      <vt:lpstr>3) Рассчитаем массовую долю нитрат-ионов в конечном растворе</vt:lpstr>
      <vt:lpstr>Найдем массовую долю нитрат-ионов в конечном растворе: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Adminsus</dc:creator>
  <cp:lastModifiedBy>Androsova</cp:lastModifiedBy>
  <cp:revision>19</cp:revision>
  <dcterms:created xsi:type="dcterms:W3CDTF">2025-02-02T08:13:31Z</dcterms:created>
  <dcterms:modified xsi:type="dcterms:W3CDTF">2025-02-10T03:56:36Z</dcterms:modified>
</cp:coreProperties>
</file>