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78" r:id="rId3"/>
    <p:sldId id="279" r:id="rId4"/>
    <p:sldId id="282" r:id="rId5"/>
    <p:sldId id="280" r:id="rId6"/>
    <p:sldId id="288" r:id="rId7"/>
    <p:sldId id="289" r:id="rId8"/>
    <p:sldId id="290" r:id="rId9"/>
    <p:sldId id="281" r:id="rId10"/>
    <p:sldId id="283" r:id="rId11"/>
    <p:sldId id="261" r:id="rId12"/>
    <p:sldId id="262" r:id="rId13"/>
    <p:sldId id="271" r:id="rId14"/>
    <p:sldId id="284" r:id="rId15"/>
    <p:sldId id="266" r:id="rId16"/>
    <p:sldId id="273" r:id="rId17"/>
    <p:sldId id="274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1AA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1C5-E657-4047-88DB-02969679A37A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F1A6-266E-48A0-A143-D4EB8D746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1C5-E657-4047-88DB-02969679A37A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F1A6-266E-48A0-A143-D4EB8D746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1C5-E657-4047-88DB-02969679A37A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F1A6-266E-48A0-A143-D4EB8D746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1C5-E657-4047-88DB-02969679A37A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F1A6-266E-48A0-A143-D4EB8D746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1C5-E657-4047-88DB-02969679A37A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F1A6-266E-48A0-A143-D4EB8D746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1C5-E657-4047-88DB-02969679A37A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F1A6-266E-48A0-A143-D4EB8D746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1C5-E657-4047-88DB-02969679A37A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F1A6-266E-48A0-A143-D4EB8D746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1C5-E657-4047-88DB-02969679A37A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F1A6-266E-48A0-A143-D4EB8D746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1C5-E657-4047-88DB-02969679A37A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F1A6-266E-48A0-A143-D4EB8D746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1C5-E657-4047-88DB-02969679A37A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F1A6-266E-48A0-A143-D4EB8D746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C1C5-E657-4047-88DB-02969679A37A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F1A6-266E-48A0-A143-D4EB8D746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0C1C5-E657-4047-88DB-02969679A37A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BF1A6-266E-48A0-A143-D4EB8D746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620688"/>
            <a:ext cx="7992888" cy="511256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67644" y="1052736"/>
            <a:ext cx="61926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Развиваем </a:t>
            </a:r>
            <a:r>
              <a:rPr lang="ru-RU" sz="5400" b="1" dirty="0" err="1" smtClean="0">
                <a:solidFill>
                  <a:schemeClr val="bg1"/>
                </a:solidFill>
              </a:rPr>
              <a:t>креативность</a:t>
            </a:r>
            <a:r>
              <a:rPr lang="ru-RU" sz="5400" b="1" dirty="0" smtClean="0">
                <a:solidFill>
                  <a:schemeClr val="bg1"/>
                </a:solidFill>
              </a:rPr>
              <a:t>: несколько несложных техник и приёмов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6330806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МБУ «Центральная детская библиотека»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971600" y="3861048"/>
            <a:ext cx="6120680" cy="1944216"/>
          </a:xfrm>
          <a:prstGeom prst="wedgeRoundRectCallout">
            <a:avLst>
              <a:gd name="adj1" fmla="val 61334"/>
              <a:gd name="adj2" fmla="val -3386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s://sklad.freeimg.ru/rsynced_images/handheld-14749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0108" y="3230216"/>
            <a:ext cx="1813892" cy="362778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332656"/>
            <a:ext cx="8352928" cy="3108543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Кубрая</a:t>
            </a:r>
            <a:r>
              <a:rPr lang="ru-RU" sz="2800" dirty="0" smtClean="0">
                <a:solidFill>
                  <a:schemeClr val="bg1"/>
                </a:solidFill>
              </a:rPr>
              <a:t> - вид шарады, когда слово нужно разгадывать по частям.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Загаданное слово разбивается на части (например: шарада = </a:t>
            </a:r>
            <a:r>
              <a:rPr lang="ru-RU" sz="2800" dirty="0" err="1" smtClean="0">
                <a:solidFill>
                  <a:schemeClr val="bg1"/>
                </a:solidFill>
              </a:rPr>
              <a:t>шар+ада</a:t>
            </a:r>
            <a:r>
              <a:rPr lang="ru-RU" sz="2800" dirty="0" smtClean="0">
                <a:solidFill>
                  <a:schemeClr val="bg1"/>
                </a:solidFill>
              </a:rPr>
              <a:t> = </a:t>
            </a:r>
            <a:r>
              <a:rPr lang="ru-RU" sz="2800" dirty="0" err="1" smtClean="0">
                <a:solidFill>
                  <a:schemeClr val="bg1"/>
                </a:solidFill>
              </a:rPr>
              <a:t>куб+рая</a:t>
            </a:r>
            <a:r>
              <a:rPr lang="ru-RU" sz="2800" dirty="0" smtClean="0">
                <a:solidFill>
                  <a:schemeClr val="bg1"/>
                </a:solidFill>
              </a:rPr>
              <a:t>), после чего каждое слово заменяется на антонимы, слова из одного смыслового поля так, чтобы получилась фраза/предложение.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019580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Примеры:</a:t>
            </a:r>
            <a:br>
              <a:rPr lang="ru-RU" sz="2400" dirty="0" smtClean="0">
                <a:solidFill>
                  <a:sysClr val="windowText" lastClr="000000"/>
                </a:solidFill>
              </a:rPr>
            </a:br>
            <a:r>
              <a:rPr lang="ru-RU" sz="2400" dirty="0" smtClean="0">
                <a:solidFill>
                  <a:sysClr val="windowText" lastClr="000000"/>
                </a:solidFill>
              </a:rPr>
              <a:t>1. шарада =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шар+ада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= куб рая</a:t>
            </a:r>
            <a:br>
              <a:rPr lang="ru-RU" sz="2400" dirty="0" smtClean="0">
                <a:solidFill>
                  <a:sysClr val="windowText" lastClr="000000"/>
                </a:solidFill>
              </a:rPr>
            </a:br>
            <a:r>
              <a:rPr lang="ru-RU" sz="2400" dirty="0" smtClean="0">
                <a:solidFill>
                  <a:sysClr val="windowText" lastClr="000000"/>
                </a:solidFill>
              </a:rPr>
              <a:t>2. список =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спи+сок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= вставай компот</a:t>
            </a:r>
            <a:br>
              <a:rPr lang="ru-RU" sz="2400" dirty="0" smtClean="0">
                <a:solidFill>
                  <a:sysClr val="windowText" lastClr="000000"/>
                </a:solidFill>
              </a:rPr>
            </a:br>
            <a:r>
              <a:rPr lang="ru-RU" sz="2400" dirty="0" smtClean="0">
                <a:solidFill>
                  <a:sysClr val="windowText" lastClr="000000"/>
                </a:solidFill>
              </a:rPr>
              <a:t>3. колбаса =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кол+баса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= пятёрка фальцета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klad.freeimg.ru/rsynced_images/handheld-14749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0108" y="3230216"/>
            <a:ext cx="1813892" cy="362778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95536" y="4365104"/>
            <a:ext cx="1548000" cy="154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СПУ</a:t>
            </a:r>
            <a:endParaRPr lang="ru-RU" sz="4000" dirty="0"/>
          </a:p>
        </p:txBody>
      </p:sp>
      <p:sp>
        <p:nvSpPr>
          <p:cNvPr id="6" name="Овал 5"/>
          <p:cNvSpPr/>
          <p:nvPr/>
        </p:nvSpPr>
        <p:spPr>
          <a:xfrm>
            <a:off x="2195736" y="4365104"/>
            <a:ext cx="1548000" cy="154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НЕ</a:t>
            </a:r>
            <a:endParaRPr lang="ru-RU" sz="4000" dirty="0"/>
          </a:p>
        </p:txBody>
      </p:sp>
      <p:sp>
        <p:nvSpPr>
          <p:cNvPr id="7" name="Овал 6"/>
          <p:cNvSpPr/>
          <p:nvPr/>
        </p:nvSpPr>
        <p:spPr>
          <a:xfrm>
            <a:off x="3995936" y="4365104"/>
            <a:ext cx="1548000" cy="154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РИЗ</a:t>
            </a:r>
            <a:endParaRPr lang="ru-RU" sz="4000" dirty="0"/>
          </a:p>
        </p:txBody>
      </p:sp>
      <p:sp>
        <p:nvSpPr>
          <p:cNvPr id="8" name="Овал 7"/>
          <p:cNvSpPr/>
          <p:nvPr/>
        </p:nvSpPr>
        <p:spPr>
          <a:xfrm>
            <a:off x="5796136" y="4401280"/>
            <a:ext cx="1548000" cy="154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МЫ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34888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ysClr val="windowText" lastClr="000000"/>
                </a:solidFill>
              </a:rPr>
              <a:t>Приём перемены местами частей двух слов словосочетания.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355976" y="1628800"/>
            <a:ext cx="3960440" cy="1872208"/>
          </a:xfrm>
          <a:prstGeom prst="wedgeRoundRectCallout">
            <a:avLst>
              <a:gd name="adj1" fmla="val -52284"/>
              <a:gd name="adj2" fmla="val 100950"/>
              <a:gd name="adj3" fmla="val 16667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Придумайте смешные подписи к картинкам.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077072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Смешная подпись</a:t>
            </a:r>
            <a:endParaRPr lang="ru-RU" dirty="0"/>
          </a:p>
        </p:txBody>
      </p:sp>
      <p:pic>
        <p:nvPicPr>
          <p:cNvPr id="4" name="Picture 2" descr="https://sklad.freeimg.ru/rsynced_images/handheld-14749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79512" y="0"/>
            <a:ext cx="1813892" cy="362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9672" y="620688"/>
            <a:ext cx="4320480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im0-tub-ru.yandex.net/i?id=6afef9834172493b59ce15c9867e2337-l&amp;ref=rim&amp;n=13&amp;w=640&amp;h=640"/>
          <p:cNvPicPr>
            <a:picLocks noChangeAspect="1" noChangeArrowheads="1"/>
          </p:cNvPicPr>
          <p:nvPr/>
        </p:nvPicPr>
        <p:blipFill>
          <a:blip r:embed="rId2" cstate="print"/>
          <a:srcRect l="6557"/>
          <a:stretch>
            <a:fillRect/>
          </a:stretch>
        </p:blipFill>
        <p:spPr bwMode="auto">
          <a:xfrm>
            <a:off x="323528" y="980728"/>
            <a:ext cx="4104455" cy="4392488"/>
          </a:xfrm>
          <a:prstGeom prst="rect">
            <a:avLst/>
          </a:prstGeom>
          <a:noFill/>
        </p:spPr>
      </p:pic>
      <p:pic>
        <p:nvPicPr>
          <p:cNvPr id="6" name="Picture 4" descr="https://i.pinimg.com/originals/e7/de/9c/e7de9cb7ea55f3fbff798be159b9b3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410733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-252536" y="332656"/>
            <a:ext cx="5328592" cy="64807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324544" y="3933056"/>
            <a:ext cx="5400600" cy="187220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s://sklad.freeimg.ru/rsynced_images/handheld-14749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0108" y="3230216"/>
            <a:ext cx="1813892" cy="3627784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127641"/>
            <a:ext cx="84249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 одной серьёзной проблемой столкнулись герои сказки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Михаила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Пляцковского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«Эй, ты!»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Дело в том, что на самой центральной улице, напротив самого центрального универмага стоял домик очень вредного попугая, который оскорблял всех, кто проходил мимо. Никому, конечно, это не нравилось. И магазин опустел. Что очень расстроило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его директора. Но всех выручил жираф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Долговязик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Предположите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, что он придумал.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Соблюдайте два условия:</a:t>
            </a:r>
            <a:endParaRPr lang="ru-RU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от попугая нельзя избавиться</a:t>
            </a:r>
            <a:endParaRPr lang="ru-RU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и переселить его тоже нельзя</a:t>
            </a:r>
          </a:p>
          <a:p>
            <a:pPr marL="2160000"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7667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Решение проблемной ситуации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klad.freeimg.ru/rsynced_images/handheld-14749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79512" y="0"/>
            <a:ext cx="1813892" cy="3627784"/>
          </a:xfrm>
          <a:prstGeom prst="rect">
            <a:avLst/>
          </a:prstGeom>
          <a:noFill/>
        </p:spPr>
      </p:pic>
      <p:pic>
        <p:nvPicPr>
          <p:cNvPr id="21506" name="Picture 2" descr="https://avatars.mds.yandex.net/get-zen_doc/1210285/pub_5de3f5c6027a1500c46f5c3f_5de413a8d4f07a00ac1bdc10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0848"/>
            <a:ext cx="2373319" cy="1872208"/>
          </a:xfrm>
          <a:prstGeom prst="rect">
            <a:avLst/>
          </a:prstGeom>
          <a:noFill/>
        </p:spPr>
      </p:pic>
      <p:pic>
        <p:nvPicPr>
          <p:cNvPr id="21508" name="Picture 4" descr="https://blamper.ru/steady/53/74/c3/original/5374c3e55ba7d90d6e8b4803/0x0_n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060848"/>
            <a:ext cx="2886086" cy="1872208"/>
          </a:xfrm>
          <a:prstGeom prst="rect">
            <a:avLst/>
          </a:prstGeom>
          <a:noFill/>
        </p:spPr>
      </p:pic>
      <p:pic>
        <p:nvPicPr>
          <p:cNvPr id="21510" name="Picture 6" descr="https://images4.alphacoders.com/668/6689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149079"/>
            <a:ext cx="3182542" cy="2124000"/>
          </a:xfrm>
          <a:prstGeom prst="rect">
            <a:avLst/>
          </a:prstGeom>
          <a:noFill/>
        </p:spPr>
      </p:pic>
      <p:pic>
        <p:nvPicPr>
          <p:cNvPr id="21512" name="Picture 8" descr="https://udipedia.ru/wp-content/uploads/2019/12/Bolshoj-palets-vverh.jpeg"/>
          <p:cNvPicPr>
            <a:picLocks noChangeAspect="1" noChangeArrowheads="1"/>
          </p:cNvPicPr>
          <p:nvPr/>
        </p:nvPicPr>
        <p:blipFill>
          <a:blip r:embed="rId6" cstate="print"/>
          <a:srcRect r="27746"/>
          <a:stretch>
            <a:fillRect/>
          </a:stretch>
        </p:blipFill>
        <p:spPr bwMode="auto">
          <a:xfrm>
            <a:off x="5292080" y="4149080"/>
            <a:ext cx="2304256" cy="2124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5400000">
            <a:off x="6520862" y="4191181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пословица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klad.freeimg.ru/rsynced_images/handheld-14749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79512" y="0"/>
            <a:ext cx="1813892" cy="36277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5400000">
            <a:off x="6762147" y="4119173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поговорка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i.mycdn.me/i?r=AzEPZsRbOZEKgBhR0XGMT1RkYHwknuORGt3NvaYvR3CLSa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2880000" cy="2160000"/>
          </a:xfrm>
          <a:prstGeom prst="rect">
            <a:avLst/>
          </a:prstGeom>
          <a:noFill/>
        </p:spPr>
      </p:pic>
      <p:pic>
        <p:nvPicPr>
          <p:cNvPr id="2052" name="Picture 4" descr="https://s1.1zoom.ru/b5050/549/Autumn_Parks_Birch_Trees_461227_160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84784"/>
            <a:ext cx="2880000" cy="2160000"/>
          </a:xfrm>
          <a:prstGeom prst="rect">
            <a:avLst/>
          </a:prstGeom>
          <a:noFill/>
        </p:spPr>
      </p:pic>
      <p:pic>
        <p:nvPicPr>
          <p:cNvPr id="2054" name="Picture 6" descr="https://sitekid.ru/imgn/215/1/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789040"/>
            <a:ext cx="3664124" cy="2807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klad.freeimg.ru/rsynced_images/handheld-14749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79512" y="0"/>
            <a:ext cx="1813892" cy="36277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5400000">
            <a:off x="6762147" y="4119173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Что общего?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s://avatars.mds.yandex.net/get-zen_doc/1661927/pub_5dcbd237dc9fec67cf65f41c_5dcbd238ee79f72ab47fa1d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96752"/>
            <a:ext cx="2786440" cy="2232248"/>
          </a:xfrm>
          <a:prstGeom prst="rect">
            <a:avLst/>
          </a:prstGeom>
          <a:noFill/>
        </p:spPr>
      </p:pic>
      <p:pic>
        <p:nvPicPr>
          <p:cNvPr id="27652" name="Picture 4" descr="http://chudoskaz.ru/wp-content/uploads/2020/11/%D0%BA%D0%B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2"/>
            <a:ext cx="2644551" cy="2232000"/>
          </a:xfrm>
          <a:prstGeom prst="rect">
            <a:avLst/>
          </a:prstGeom>
          <a:noFill/>
        </p:spPr>
      </p:pic>
      <p:pic>
        <p:nvPicPr>
          <p:cNvPr id="27654" name="Picture 6" descr="https://stihi.ru/pics/2020/04/10/83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645024"/>
            <a:ext cx="2778324" cy="2778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klad.freeimg.ru/rsynced_images/handheld-14749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906946" y="-906946"/>
            <a:ext cx="1813892" cy="36277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55777" y="5385410"/>
            <a:ext cx="4032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формула всего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s://i09.fotocdn.net/s121/6a914aed528ab771/public_pin_l/2758954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0442"/>
            <a:ext cx="3240000" cy="2160000"/>
          </a:xfrm>
          <a:prstGeom prst="rect">
            <a:avLst/>
          </a:prstGeom>
          <a:noFill/>
        </p:spPr>
      </p:pic>
      <p:pic>
        <p:nvPicPr>
          <p:cNvPr id="23558" name="Picture 6" descr="https://cdn.pixabay.com/photo/2017/02/12/15/26/gun-2060239_960_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369" y="1910682"/>
            <a:ext cx="2879999" cy="216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11960" y="2270482"/>
            <a:ext cx="504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+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3908" y="3854658"/>
            <a:ext cx="1656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=?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klad.freeimg.ru/rsynced_images/handheld-14749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906946" y="-906946"/>
            <a:ext cx="1813892" cy="36277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55777" y="5301208"/>
            <a:ext cx="4032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формула всего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2420888"/>
            <a:ext cx="504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+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3908" y="3933056"/>
            <a:ext cx="1656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=?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s://static.baza.farpost.ru/v/1606099621937_bulle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132856"/>
            <a:ext cx="1800000" cy="1800000"/>
          </a:xfrm>
          <a:prstGeom prst="rect">
            <a:avLst/>
          </a:prstGeom>
          <a:noFill/>
        </p:spPr>
      </p:pic>
      <p:pic>
        <p:nvPicPr>
          <p:cNvPr id="24580" name="Picture 4" descr="https://rheumo.ru/uploads/posts/2019-11/1573824041_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204864"/>
            <a:ext cx="2699999" cy="1800000"/>
          </a:xfrm>
          <a:prstGeom prst="rect">
            <a:avLst/>
          </a:prstGeom>
          <a:noFill/>
        </p:spPr>
      </p:pic>
      <p:pic>
        <p:nvPicPr>
          <p:cNvPr id="24582" name="Picture 6" descr="https://visaapp.ru/wp-content/uploads/2019/02/Obuchenie-v-Angl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204864"/>
            <a:ext cx="2698651" cy="1800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508104" y="2420888"/>
            <a:ext cx="504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+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klad.freeimg.ru/rsynced_images/handheld-14749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0108" y="3230216"/>
            <a:ext cx="1813892" cy="36277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350100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Красный, как…</a:t>
            </a:r>
            <a:endParaRPr lang="ru-RU" sz="3200" b="1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23528" y="260648"/>
            <a:ext cx="7992888" cy="2736304"/>
          </a:xfrm>
          <a:prstGeom prst="wedgeRoundRectCallout">
            <a:avLst>
              <a:gd name="adj1" fmla="val 40406"/>
              <a:gd name="adj2" fmla="val 84451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39552" y="431954"/>
            <a:ext cx="74888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Важным фактором творческого процесса является снятие психологических барьеров или «психологической инерции». Когда мы сталкиваемся с проблемой, то волей-неволей начинаем мыслить в тех категориях и тех формулировках, которые нам уже где-то встречались.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329100"/>
            <a:ext cx="2831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Холодный, как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5157192"/>
            <a:ext cx="2694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Короткий, как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klad.freeimg.ru/rsynced_images/handheld-14749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906946" y="-906946"/>
            <a:ext cx="1813892" cy="36277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55777" y="5301208"/>
            <a:ext cx="4032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формула всего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2420888"/>
            <a:ext cx="504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+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3908" y="3933056"/>
            <a:ext cx="1656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=?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2420888"/>
            <a:ext cx="504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+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s://phonoteka.org/uploads/posts/2021-05/1619839578_21-phonoteka_org-p-kosmicheskii-vektornii-fon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2571714" cy="1800200"/>
          </a:xfrm>
          <a:prstGeom prst="rect">
            <a:avLst/>
          </a:prstGeom>
          <a:noFill/>
        </p:spPr>
      </p:pic>
      <p:pic>
        <p:nvPicPr>
          <p:cNvPr id="25604" name="Picture 4" descr="https://cs13.pikabu.ru/post_img/2020/06/07/4/1591504876122010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76872"/>
            <a:ext cx="1800000" cy="1800000"/>
          </a:xfrm>
          <a:prstGeom prst="rect">
            <a:avLst/>
          </a:prstGeom>
          <a:noFill/>
        </p:spPr>
      </p:pic>
      <p:pic>
        <p:nvPicPr>
          <p:cNvPr id="25606" name="Picture 6" descr="https://clipart-best.com/img/pirate/pirate-clip-art-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556792"/>
            <a:ext cx="3057570" cy="2649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klad.freeimg.ru/rsynced_images/handheld-14749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212976"/>
            <a:ext cx="1813892" cy="36277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321297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ВОЛЕЙБОЛ - ТОПОЛЬ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08518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ЧАШКА - КИРПИЧ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414908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ЧАЙКА - КИРПИЧ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213992"/>
            <a:ext cx="9144000" cy="16561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196752"/>
            <a:ext cx="8532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Джозеф Пристли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(открыл кислород): 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«Самые изобретательные и тонкие экспериментаторы – те, кто дают полный простор своему воображению и отыскивают связь между самыми отдалёнными понятиями». 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868144" y="5085184"/>
            <a:ext cx="1440160" cy="792088"/>
          </a:xfrm>
          <a:prstGeom prst="wedgeRoundRectCallout">
            <a:avLst>
              <a:gd name="adj1" fmla="val 86568"/>
              <a:gd name="adj2" fmla="val -166969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общего у…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76672"/>
            <a:ext cx="9144000" cy="16561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s://sklad.freeimg.ru/rsynced_images/handheld-14749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0108" y="3230216"/>
            <a:ext cx="1813892" cy="362778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7504" y="603448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Метод «Скажи неправильно» заключается в придумывании неверных трактовок/значений известных ситуаций, слов, выражений.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180528" y="2564904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Два сапога - пара</a:t>
            </a:r>
            <a:endParaRPr lang="ru-RU" sz="5400" b="1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868144" y="2708920"/>
            <a:ext cx="1440160" cy="792088"/>
          </a:xfrm>
          <a:prstGeom prst="wedgeRoundRectCallout">
            <a:avLst>
              <a:gd name="adj1" fmla="val 82833"/>
              <a:gd name="adj2" fmla="val 131821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Например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364502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говорят про близнецов или двойняшек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436510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говорят про одежду, которая продаётся по 2 штуки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508692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говорят про брата и сестру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ая прямоугольная выноска 19"/>
          <p:cNvSpPr/>
          <p:nvPr/>
        </p:nvSpPr>
        <p:spPr>
          <a:xfrm>
            <a:off x="5148064" y="4941168"/>
            <a:ext cx="2232248" cy="1008112"/>
          </a:xfrm>
          <a:prstGeom prst="wedgeRoundRectCallout">
            <a:avLst>
              <a:gd name="adj1" fmla="val 67418"/>
              <a:gd name="adj2" fmla="val -12435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s://sklad.freeimg.ru/rsynced_images/handheld-14749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0108" y="3230216"/>
            <a:ext cx="1813892" cy="36277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37306" y="3221871"/>
            <a:ext cx="3069388" cy="783193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err="1" smtClean="0"/>
              <a:t>ЯСНОВ</a:t>
            </a:r>
            <a:r>
              <a:rPr lang="ru-RU" sz="3200" b="1" dirty="0" err="1" smtClean="0"/>
              <a:t>едение</a:t>
            </a:r>
            <a:endParaRPr lang="ru-RU" sz="4000" b="1" dirty="0" smtClean="0"/>
          </a:p>
        </p:txBody>
      </p:sp>
      <p:grpSp>
        <p:nvGrpSpPr>
          <p:cNvPr id="19" name="Группа 18"/>
          <p:cNvGrpSpPr/>
          <p:nvPr/>
        </p:nvGrpSpPr>
        <p:grpSpPr>
          <a:xfrm>
            <a:off x="75291" y="260647"/>
            <a:ext cx="8993419" cy="2592000"/>
            <a:chOff x="35496" y="260647"/>
            <a:chExt cx="8993419" cy="2592000"/>
          </a:xfrm>
        </p:grpSpPr>
        <p:pic>
          <p:nvPicPr>
            <p:cNvPr id="7" name="Рисунок 6" descr="Сканировать10001.JPG"/>
            <p:cNvPicPr>
              <a:picLocks noChangeAspect="1"/>
            </p:cNvPicPr>
            <p:nvPr/>
          </p:nvPicPr>
          <p:blipFill>
            <a:blip r:embed="rId3" cstate="print">
              <a:lum bright="-10000" contrast="20000"/>
            </a:blip>
            <a:srcRect l="11311" t="25351" r="55546" b="47516"/>
            <a:stretch>
              <a:fillRect/>
            </a:stretch>
          </p:blipFill>
          <p:spPr>
            <a:xfrm rot="5400000">
              <a:off x="240292" y="55851"/>
              <a:ext cx="2592000" cy="3001592"/>
            </a:xfrm>
            <a:prstGeom prst="rect">
              <a:avLst/>
            </a:prstGeom>
          </p:spPr>
        </p:pic>
        <p:pic>
          <p:nvPicPr>
            <p:cNvPr id="12" name="Picture 4" descr="https://goods.kaypu.com/photo/52632e356c651ba85900117a.jpg"/>
            <p:cNvPicPr>
              <a:picLocks noChangeAspect="1" noChangeArrowheads="1"/>
            </p:cNvPicPr>
            <p:nvPr/>
          </p:nvPicPr>
          <p:blipFill>
            <a:blip r:embed="rId4" cstate="print"/>
            <a:srcRect l="30240" t="6821" r="13817" b="56801"/>
            <a:stretch>
              <a:fillRect/>
            </a:stretch>
          </p:blipFill>
          <p:spPr bwMode="auto">
            <a:xfrm>
              <a:off x="3177672" y="260647"/>
              <a:ext cx="2997000" cy="2592000"/>
            </a:xfrm>
            <a:prstGeom prst="rect">
              <a:avLst/>
            </a:prstGeom>
            <a:noFill/>
          </p:spPr>
        </p:pic>
        <p:pic>
          <p:nvPicPr>
            <p:cNvPr id="1026" name="Picture 2" descr="T:\ИМО\БАННИКОВА О.Б\чудетство.jpg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6315257" y="260647"/>
              <a:ext cx="2713658" cy="2592000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5292080" y="5085184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Весел…</a:t>
            </a:r>
            <a:endParaRPr lang="ru-RU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4207728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Зверь 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Растение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одежды/экипировки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Страна/город</a:t>
            </a:r>
          </a:p>
          <a:p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332656"/>
            <a:ext cx="5472608" cy="5693866"/>
          </a:xfrm>
          <a:prstGeom prst="rect">
            <a:avLst/>
          </a:prstGeom>
          <a:ln w="1905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Метод «Случайное попадание»</a:t>
            </a:r>
          </a:p>
          <a:p>
            <a:r>
              <a:rPr lang="ru-RU" sz="2800" dirty="0" smtClean="0"/>
              <a:t>Сформулируйте проблему.</a:t>
            </a:r>
          </a:p>
          <a:p>
            <a:r>
              <a:rPr lang="ru-RU" sz="2800" dirty="0" smtClean="0"/>
              <a:t>Скажите любое слово, которое первым придёт в голову.</a:t>
            </a:r>
          </a:p>
          <a:p>
            <a:r>
              <a:rPr lang="ru-RU" sz="2800" dirty="0" smtClean="0"/>
              <a:t>Попробуйте связать его с проблемой.</a:t>
            </a:r>
          </a:p>
          <a:p>
            <a:r>
              <a:rPr lang="ru-RU" sz="2800" dirty="0" smtClean="0"/>
              <a:t>‍</a:t>
            </a:r>
          </a:p>
          <a:p>
            <a:r>
              <a:rPr lang="ru-RU" sz="2800" dirty="0" smtClean="0"/>
              <a:t>Чем больше слов сможете связать с поставленной задачей, тем выше будет уровень вашей </a:t>
            </a:r>
            <a:r>
              <a:rPr lang="ru-RU" sz="2800" dirty="0" err="1" smtClean="0"/>
              <a:t>креативности</a:t>
            </a:r>
            <a:r>
              <a:rPr lang="ru-RU" sz="2800" dirty="0" smtClean="0"/>
              <a:t>. Лучше, чтобы слова были как можно меньше связаны с сутью проблемы.</a:t>
            </a:r>
            <a:endParaRPr lang="ru-RU" sz="2800" dirty="0"/>
          </a:p>
        </p:txBody>
      </p:sp>
      <p:pic>
        <p:nvPicPr>
          <p:cNvPr id="4" name="Picture 2" descr="https://sklad.freeimg.ru/rsynced_images/handheld-14749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212976"/>
            <a:ext cx="1813892" cy="362778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4143" y="2132856"/>
            <a:ext cx="1599857" cy="220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4427984" y="1700808"/>
            <a:ext cx="3096344" cy="1440160"/>
          </a:xfrm>
          <a:prstGeom prst="wedgeRoundRectCallout">
            <a:avLst>
              <a:gd name="adj1" fmla="val 58121"/>
              <a:gd name="adj2" fmla="val 105267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Когда зашёл не в ту дверь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klad.freeimg.ru/rsynced_images/handheld-14749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4041" y="3212976"/>
            <a:ext cx="1813892" cy="3627784"/>
          </a:xfrm>
          <a:prstGeom prst="rect">
            <a:avLst/>
          </a:prstGeom>
          <a:noFill/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4860032" y="548680"/>
            <a:ext cx="3096344" cy="1440160"/>
          </a:xfrm>
          <a:prstGeom prst="wedgeRoundRectCallout">
            <a:avLst>
              <a:gd name="adj1" fmla="val 12376"/>
              <a:gd name="adj2" fmla="val 151331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Когда заплыл не в ту дверь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капуста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1967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вулкан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44216" y="548680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присыпка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472514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перманганат калия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0608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носорог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1628800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спутник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79712" y="34290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атмосфера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40770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бакенбарды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299695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лыжня</a:t>
            </a:r>
            <a:endParaRPr lang="ru-RU" sz="3600" b="1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204864"/>
            <a:ext cx="3408145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klad.freeimg.ru/rsynced_images/handheld-14749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4041" y="3212976"/>
            <a:ext cx="1813892" cy="362778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347864" y="4077184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51920" y="4077184"/>
            <a:ext cx="504056" cy="5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4077184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4077184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64088" y="4077184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868144" y="4077184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39752" y="4581240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43808" y="4581240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7864" y="4581240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51920" y="4581240"/>
            <a:ext cx="504056" cy="5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Ы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355976" y="4581240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860032" y="4581240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843808" y="5085296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347864" y="5085296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851920" y="5085296"/>
            <a:ext cx="504056" cy="5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355976" y="5085296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339752" y="5589352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843808" y="5589352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47864" y="5589352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51920" y="5589352"/>
            <a:ext cx="504056" cy="5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355976" y="5589352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860032" y="5589352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827584" y="6093352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331640" y="6093352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835696" y="6093352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339752" y="6093352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843808" y="6093352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347864" y="6093352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23528" y="6093352"/>
            <a:ext cx="504056" cy="5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1920" y="6093352"/>
            <a:ext cx="504056" cy="5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79512" y="116632"/>
            <a:ext cx="84969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на поверхности этого кондитерского изделия могут находиться самые разные изображения: от носорогов до космических спутников. А раньше на них чаще всего "печатали" традиционные образы животных, особенно коня и птицы.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Домашняя утварь, о которой так мечтала старуха, использовалась и для корма скота, и для стирки, и для рубки капусты.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со старухой была похожа на постепенно разгорающийся вулкан: сначала ей было нужно корыто, а вторым желанием стало уже именно это.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Мужчина с бакенбардами - автор сказки.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Атмосфера в семье старика и старухи была напряжённая, в том числе, из-за квартирного вопроса. Это врытое в землю жилище никак не назовёшь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лакшери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апартаментами.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323528" y="4365104"/>
            <a:ext cx="6912768" cy="2232248"/>
          </a:xfrm>
          <a:prstGeom prst="wedgeRoundRectCallout">
            <a:avLst>
              <a:gd name="adj1" fmla="val 56681"/>
              <a:gd name="adj2" fmla="val -54655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496" y="4509120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Опишите сказочных героев, которых зовут :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Штрипка</a:t>
            </a:r>
          </a:p>
          <a:p>
            <a:pPr algn="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Бучарда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Кавардак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Монокуляр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789158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491880" y="476672"/>
            <a:ext cx="5112568" cy="64807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Тулья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1880" y="1292763"/>
            <a:ext cx="5112568" cy="64807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разбойник Крага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91880" y="2108854"/>
            <a:ext cx="5112568" cy="64807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разбойник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Бот-Форт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91880" y="2924944"/>
            <a:ext cx="5112568" cy="64807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Скоморох Дудка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s://sklad.freeimg.ru/rsynced_images/handheld-147492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0108" y="3230216"/>
            <a:ext cx="1813892" cy="362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575</Words>
  <Application>Microsoft Office PowerPoint</Application>
  <PresentationFormat>Экран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89</cp:revision>
  <dcterms:created xsi:type="dcterms:W3CDTF">2021-07-26T05:44:02Z</dcterms:created>
  <dcterms:modified xsi:type="dcterms:W3CDTF">2024-06-13T09:30:36Z</dcterms:modified>
</cp:coreProperties>
</file>